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58"/>
  </p:handoutMasterIdLst>
  <p:sldIdLst>
    <p:sldId id="256" r:id="rId3"/>
    <p:sldId id="357" r:id="rId4"/>
    <p:sldId id="314" r:id="rId5"/>
    <p:sldId id="325" r:id="rId6"/>
    <p:sldId id="326" r:id="rId7"/>
    <p:sldId id="327" r:id="rId8"/>
    <p:sldId id="358" r:id="rId9"/>
    <p:sldId id="334" r:id="rId11"/>
    <p:sldId id="330" r:id="rId12"/>
    <p:sldId id="331" r:id="rId13"/>
    <p:sldId id="338" r:id="rId14"/>
    <p:sldId id="335" r:id="rId15"/>
    <p:sldId id="340" r:id="rId16"/>
    <p:sldId id="342" r:id="rId17"/>
    <p:sldId id="343" r:id="rId18"/>
    <p:sldId id="344" r:id="rId19"/>
    <p:sldId id="346" r:id="rId20"/>
    <p:sldId id="347" r:id="rId21"/>
    <p:sldId id="417" r:id="rId22"/>
    <p:sldId id="341" r:id="rId23"/>
    <p:sldId id="354" r:id="rId24"/>
    <p:sldId id="353" r:id="rId25"/>
    <p:sldId id="356" r:id="rId26"/>
    <p:sldId id="409" r:id="rId27"/>
    <p:sldId id="404" r:id="rId28"/>
    <p:sldId id="412" r:id="rId29"/>
    <p:sldId id="413" r:id="rId30"/>
    <p:sldId id="415" r:id="rId31"/>
    <p:sldId id="411" r:id="rId32"/>
    <p:sldId id="405" r:id="rId33"/>
    <p:sldId id="406" r:id="rId34"/>
    <p:sldId id="407" r:id="rId35"/>
    <p:sldId id="418" r:id="rId36"/>
    <p:sldId id="419" r:id="rId37"/>
    <p:sldId id="421" r:id="rId38"/>
    <p:sldId id="422" r:id="rId39"/>
    <p:sldId id="424" r:id="rId40"/>
    <p:sldId id="425" r:id="rId41"/>
    <p:sldId id="426" r:id="rId42"/>
    <p:sldId id="428" r:id="rId43"/>
    <p:sldId id="430" r:id="rId44"/>
    <p:sldId id="432" r:id="rId45"/>
    <p:sldId id="433" r:id="rId46"/>
    <p:sldId id="445" r:id="rId47"/>
    <p:sldId id="455" r:id="rId48"/>
    <p:sldId id="447" r:id="rId49"/>
    <p:sldId id="448" r:id="rId50"/>
    <p:sldId id="456" r:id="rId51"/>
    <p:sldId id="450" r:id="rId52"/>
    <p:sldId id="451" r:id="rId53"/>
    <p:sldId id="449" r:id="rId54"/>
    <p:sldId id="452" r:id="rId55"/>
    <p:sldId id="457" r:id="rId56"/>
    <p:sldId id="299" r:id="rId57"/>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99"/>
    <a:srgbClr val="FFCDAB"/>
    <a:srgbClr val="E5E5E5"/>
    <a:srgbClr val="F3CBCA"/>
    <a:srgbClr val="203864"/>
    <a:srgbClr val="BFBFBF"/>
    <a:srgbClr val="F6BA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p:scale>
          <a:sx n="100" d="100"/>
          <a:sy n="100" d="100"/>
        </p:scale>
        <p:origin x="400" y="2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gs" Target="tags/tag4.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95073B-CFB2-4D49-8106-1309D93EA54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1BB02-709A-4114-949C-EE5A97D81B1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80.png"/><Relationship Id="rId1"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61684" y="3351696"/>
            <a:ext cx="10868628" cy="0"/>
          </a:xfrm>
          <a:prstGeom prst="line">
            <a:avLst/>
          </a:prstGeom>
          <a:ln w="50800" cmpd="thinThick">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65430" y="2829560"/>
            <a:ext cx="11727815" cy="583565"/>
          </a:xfrm>
          <a:prstGeom prst="rect">
            <a:avLst/>
          </a:prstGeom>
          <a:noFill/>
        </p:spPr>
        <p:txBody>
          <a:bodyPr wrap="square" rtlCol="0">
            <a:spAutoFit/>
          </a:bodyPr>
          <a:lstStyle/>
          <a:p>
            <a:pPr algn="ctr"/>
            <a:r>
              <a:rPr lang="zh-CN" altLang="en-US" sz="3200" b="1">
                <a:solidFill>
                  <a:schemeClr val="accent1"/>
                </a:solidFill>
                <a:effectLst>
                  <a:outerShdw blurRad="38100" dist="25400" dir="5400000" algn="ctr" rotWithShape="0">
                    <a:srgbClr val="6E747A">
                      <a:alpha val="43000"/>
                    </a:srgbClr>
                  </a:outerShdw>
                </a:effectLst>
              </a:rPr>
              <a:t>基于</a:t>
            </a:r>
            <a:r>
              <a:rPr lang="en-US" altLang="zh-CN" sz="3200" b="1">
                <a:solidFill>
                  <a:schemeClr val="accent1"/>
                </a:solidFill>
                <a:effectLst>
                  <a:outerShdw blurRad="38100" dist="25400" dir="5400000" algn="ctr" rotWithShape="0">
                    <a:srgbClr val="6E747A">
                      <a:alpha val="43000"/>
                    </a:srgbClr>
                  </a:outerShdw>
                </a:effectLst>
              </a:rPr>
              <a:t>Carsim—simulink</a:t>
            </a:r>
            <a:r>
              <a:rPr lang="zh-CN" altLang="en-US" sz="3200" b="1">
                <a:solidFill>
                  <a:schemeClr val="accent1"/>
                </a:solidFill>
                <a:effectLst>
                  <a:outerShdw blurRad="38100" dist="25400" dir="5400000" algn="ctr" rotWithShape="0">
                    <a:srgbClr val="6E747A">
                      <a:alpha val="43000"/>
                    </a:srgbClr>
                  </a:outerShdw>
                </a:effectLst>
              </a:rPr>
              <a:t>联仿的</a:t>
            </a:r>
            <a:r>
              <a:rPr lang="en-US" altLang="zh-CN" sz="3200" b="1">
                <a:solidFill>
                  <a:schemeClr val="accent1"/>
                </a:solidFill>
                <a:effectLst>
                  <a:outerShdw blurRad="38100" dist="25400" dir="5400000" algn="ctr" rotWithShape="0">
                    <a:srgbClr val="6E747A">
                      <a:alpha val="43000"/>
                    </a:srgbClr>
                  </a:outerShdw>
                </a:effectLst>
              </a:rPr>
              <a:t>线控转向系统理想</a:t>
            </a:r>
            <a:r>
              <a:rPr lang="zh-CN" altLang="en-US" sz="3200" b="1">
                <a:solidFill>
                  <a:schemeClr val="accent1"/>
                </a:solidFill>
                <a:effectLst>
                  <a:outerShdw blurRad="38100" dist="25400" dir="5400000" algn="ctr" rotWithShape="0">
                    <a:srgbClr val="6E747A">
                      <a:alpha val="43000"/>
                    </a:srgbClr>
                  </a:outerShdw>
                </a:effectLst>
              </a:rPr>
              <a:t>角</a:t>
            </a:r>
            <a:r>
              <a:rPr lang="en-US" altLang="zh-CN" sz="3200" b="1">
                <a:solidFill>
                  <a:schemeClr val="accent1"/>
                </a:solidFill>
                <a:effectLst>
                  <a:outerShdw blurRad="38100" dist="25400" dir="5400000" algn="ctr" rotWithShape="0">
                    <a:srgbClr val="6E747A">
                      <a:alpha val="43000"/>
                    </a:srgbClr>
                  </a:outerShdw>
                </a:effectLst>
              </a:rPr>
              <a:t>传动比</a:t>
            </a:r>
            <a:r>
              <a:rPr lang="zh-CN" altLang="en-US" sz="3200" b="1">
                <a:solidFill>
                  <a:schemeClr val="accent1"/>
                </a:solidFill>
                <a:effectLst>
                  <a:outerShdw blurRad="38100" dist="25400" dir="5400000" algn="ctr" rotWithShape="0">
                    <a:srgbClr val="6E747A">
                      <a:alpha val="43000"/>
                    </a:srgbClr>
                  </a:outerShdw>
                </a:effectLst>
              </a:rPr>
              <a:t>设计</a:t>
            </a:r>
            <a:endParaRPr lang="zh-CN" altLang="en-US" sz="3200" b="1">
              <a:solidFill>
                <a:schemeClr val="accent1"/>
              </a:solidFill>
              <a:effectLst>
                <a:outerShdw blurRad="38100" dist="25400" dir="5400000" algn="ctr" rotWithShape="0">
                  <a:srgbClr val="6E747A">
                    <a:alpha val="43000"/>
                  </a:srgbClr>
                </a:outerShdw>
              </a:effectLst>
            </a:endParaRPr>
          </a:p>
        </p:txBody>
      </p:sp>
      <p:cxnSp>
        <p:nvCxnSpPr>
          <p:cNvPr id="6" name="直接连接符 5"/>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菱形 7"/>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文本框 11"/>
          <p:cNvSpPr txBox="1"/>
          <p:nvPr/>
        </p:nvSpPr>
        <p:spPr>
          <a:xfrm>
            <a:off x="1364615" y="3826510"/>
            <a:ext cx="9943465" cy="1383665"/>
          </a:xfrm>
          <a:prstGeom prst="rect">
            <a:avLst/>
          </a:prstGeom>
          <a:noFill/>
        </p:spPr>
        <p:txBody>
          <a:bodyPr wrap="square" rtlCol="0" anchor="t">
            <a:spAutoFit/>
          </a:bodyPr>
          <a:p>
            <a:pPr indent="0" algn="ctr" fontAlgn="auto">
              <a:lnSpc>
                <a:spcPct val="150000"/>
              </a:lnSpc>
            </a:pPr>
            <a:r>
              <a:rPr lang="en-US" altLang="zh-CN" sz="2800" b="1">
                <a:solidFill>
                  <a:schemeClr val="tx1"/>
                </a:solidFill>
                <a:effectLst>
                  <a:outerShdw blurRad="38100" dist="19050" dir="2700000" algn="tl" rotWithShape="0">
                    <a:schemeClr val="dk1">
                      <a:alpha val="40000"/>
                    </a:schemeClr>
                  </a:outerShdw>
                </a:effectLst>
                <a:sym typeface="+mn-ea"/>
              </a:rPr>
              <a:t>参考文献——长安大学硕士论文   </a:t>
            </a:r>
            <a:r>
              <a:rPr lang="zh-CN" altLang="en-US" sz="2800" b="1">
                <a:solidFill>
                  <a:schemeClr val="tx1"/>
                </a:solidFill>
                <a:effectLst>
                  <a:outerShdw blurRad="38100" dist="19050" dir="2700000" algn="tl" rotWithShape="0">
                    <a:schemeClr val="dk1">
                      <a:alpha val="40000"/>
                    </a:schemeClr>
                  </a:outerShdw>
                </a:effectLst>
                <a:sym typeface="+mn-ea"/>
              </a:rPr>
              <a:t>作者</a:t>
            </a:r>
            <a:r>
              <a:rPr lang="en-US" altLang="zh-CN" sz="2800" b="1">
                <a:solidFill>
                  <a:schemeClr val="tx1"/>
                </a:solidFill>
                <a:effectLst>
                  <a:outerShdw blurRad="38100" dist="19050" dir="2700000" algn="tl" rotWithShape="0">
                    <a:schemeClr val="dk1">
                      <a:alpha val="40000"/>
                    </a:schemeClr>
                  </a:outerShdw>
                </a:effectLst>
                <a:sym typeface="+mn-ea"/>
              </a:rPr>
              <a:t>殷凡青</a:t>
            </a:r>
            <a:endParaRPr lang="en-US" altLang="zh-CN" sz="2800" b="1">
              <a:solidFill>
                <a:schemeClr val="tx1"/>
              </a:solidFill>
              <a:effectLst>
                <a:outerShdw blurRad="38100" dist="19050" dir="2700000" algn="tl" rotWithShape="0">
                  <a:schemeClr val="dk1">
                    <a:alpha val="40000"/>
                  </a:schemeClr>
                </a:outerShdw>
              </a:effectLst>
              <a:sym typeface="+mn-ea"/>
            </a:endParaRPr>
          </a:p>
          <a:p>
            <a:pPr indent="0" algn="ctr" fontAlgn="auto">
              <a:lnSpc>
                <a:spcPct val="150000"/>
              </a:lnSpc>
            </a:pPr>
            <a:r>
              <a:rPr lang="en-US" altLang="zh-CN" sz="2800" b="1">
                <a:solidFill>
                  <a:schemeClr val="tx1"/>
                </a:solidFill>
                <a:effectLst>
                  <a:outerShdw blurRad="38100" dist="19050" dir="2700000" algn="tl" rotWithShape="0">
                    <a:schemeClr val="dk1">
                      <a:alpha val="40000"/>
                    </a:schemeClr>
                  </a:outerShdw>
                </a:effectLst>
                <a:sym typeface="+mn-ea"/>
              </a:rPr>
              <a:t>线控转向系统理想传动比和前轮转角控制策略研究</a:t>
            </a:r>
            <a:endParaRPr lang="en-US" altLang="zh-CN" sz="2800" b="1">
              <a:solidFill>
                <a:schemeClr val="tx1"/>
              </a:solidFill>
              <a:effectLst>
                <a:outerShdw blurRad="38100" dist="19050" dir="2700000" algn="tl" rotWithShape="0">
                  <a:schemeClr val="dk1">
                    <a:alpha val="40000"/>
                  </a:schemeClr>
                </a:outerShdw>
              </a:effectLst>
              <a:sym typeface="+mn-ea"/>
            </a:endParaRPr>
          </a:p>
        </p:txBody>
      </p:sp>
      <p:pic>
        <p:nvPicPr>
          <p:cNvPr id="13" name="图片 12"/>
          <p:cNvPicPr>
            <a:picLocks noChangeAspect="1"/>
          </p:cNvPicPr>
          <p:nvPr/>
        </p:nvPicPr>
        <p:blipFill>
          <a:blip r:embed="rId1"/>
          <a:stretch>
            <a:fillRect/>
          </a:stretch>
        </p:blipFill>
        <p:spPr>
          <a:xfrm>
            <a:off x="8722360" y="5755640"/>
            <a:ext cx="880745" cy="768350"/>
          </a:xfrm>
          <a:prstGeom prst="rect">
            <a:avLst/>
          </a:prstGeom>
        </p:spPr>
      </p:pic>
      <p:sp>
        <p:nvSpPr>
          <p:cNvPr id="15" name="文本框 14"/>
          <p:cNvSpPr txBox="1"/>
          <p:nvPr/>
        </p:nvSpPr>
        <p:spPr>
          <a:xfrm>
            <a:off x="7425690" y="5711825"/>
            <a:ext cx="1378585" cy="636270"/>
          </a:xfrm>
          <a:prstGeom prst="rect">
            <a:avLst/>
          </a:prstGeom>
          <a:noFill/>
        </p:spPr>
        <p:txBody>
          <a:bodyPr wrap="square" rtlCol="0" anchor="t">
            <a:noAutofit/>
          </a:bodyPr>
          <a:p>
            <a:pPr indent="0" algn="ctr" fontAlgn="auto">
              <a:lnSpc>
                <a:spcPct val="150000"/>
              </a:lnSpc>
            </a:pPr>
            <a:r>
              <a:rPr lang="zh-CN" sz="2800" b="1">
                <a:solidFill>
                  <a:schemeClr val="tx1"/>
                </a:solidFill>
                <a:effectLst>
                  <a:outerShdw blurRad="38100" dist="19050" dir="2700000" algn="tl" rotWithShape="0">
                    <a:schemeClr val="dk1">
                      <a:alpha val="40000"/>
                    </a:schemeClr>
                  </a:outerShdw>
                </a:effectLst>
                <a:sym typeface="+mn-ea"/>
              </a:rPr>
              <a:t>汇报人：</a:t>
            </a:r>
            <a:endParaRPr lang="zh-CN" sz="2800" b="1">
              <a:solidFill>
                <a:schemeClr val="tx1"/>
              </a:solidFill>
              <a:effectLst>
                <a:outerShdw blurRad="38100" dist="19050" dir="2700000" algn="tl" rotWithShape="0">
                  <a:schemeClr val="dk1">
                    <a:alpha val="40000"/>
                  </a:schemeClr>
                </a:outerShdw>
              </a:effectLst>
              <a:sym typeface="+mn-ea"/>
            </a:endParaRPr>
          </a:p>
        </p:txBody>
      </p:sp>
      <p:sp>
        <p:nvSpPr>
          <p:cNvPr id="16" name="文本框 15"/>
          <p:cNvSpPr txBox="1"/>
          <p:nvPr/>
        </p:nvSpPr>
        <p:spPr>
          <a:xfrm>
            <a:off x="9603105" y="5892800"/>
            <a:ext cx="1743075" cy="521970"/>
          </a:xfrm>
          <a:prstGeom prst="rect">
            <a:avLst/>
          </a:prstGeom>
          <a:noFill/>
        </p:spPr>
        <p:txBody>
          <a:bodyPr wrap="square" rtlCol="0" anchor="t">
            <a:spAutoFit/>
          </a:bodyPr>
          <a:p>
            <a:r>
              <a:rPr lang="zh-CN" sz="2800" b="1">
                <a:effectLst>
                  <a:outerShdw blurRad="38100" dist="19050" dir="2700000" algn="tl" rotWithShape="0">
                    <a:schemeClr val="dk1">
                      <a:alpha val="40000"/>
                    </a:schemeClr>
                  </a:outerShdw>
                </a:effectLst>
                <a:sym typeface="+mn-ea"/>
              </a:rPr>
              <a:t>元界行者</a:t>
            </a:r>
            <a:endParaRPr lang="zh-CN" altLang="en-US" sz="2800" b="1">
              <a:effectLst>
                <a:outerShdw blurRad="38100" dist="19050" dir="2700000" algn="tl" rotWithShape="0">
                  <a:schemeClr val="dk1">
                    <a:alpha val="40000"/>
                  </a:schemeClr>
                </a:outerShdw>
              </a:effectLst>
              <a:sym typeface="+mn-ea"/>
            </a:endParaRPr>
          </a:p>
        </p:txBody>
      </p:sp>
      <p:pic>
        <p:nvPicPr>
          <p:cNvPr id="17" name="图片 16"/>
          <p:cNvPicPr>
            <a:picLocks noChangeAspect="1"/>
          </p:cNvPicPr>
          <p:nvPr/>
        </p:nvPicPr>
        <p:blipFill>
          <a:blip r:embed="rId1"/>
          <a:stretch>
            <a:fillRect/>
          </a:stretch>
        </p:blipFill>
        <p:spPr>
          <a:xfrm>
            <a:off x="720090" y="-34290"/>
            <a:ext cx="880745" cy="815975"/>
          </a:xfrm>
          <a:prstGeom prst="rect">
            <a:avLst/>
          </a:prstGeom>
        </p:spPr>
      </p:pic>
      <p:pic>
        <p:nvPicPr>
          <p:cNvPr id="4" name="图片 3"/>
          <p:cNvPicPr>
            <a:picLocks noChangeAspect="1"/>
          </p:cNvPicPr>
          <p:nvPr/>
        </p:nvPicPr>
        <p:blipFill>
          <a:blip r:embed="rId2"/>
          <a:stretch>
            <a:fillRect/>
          </a:stretch>
        </p:blipFill>
        <p:spPr>
          <a:xfrm>
            <a:off x="11193780" y="50165"/>
            <a:ext cx="799465" cy="730885"/>
          </a:xfrm>
          <a:prstGeom prst="rect">
            <a:avLst/>
          </a:prstGeom>
        </p:spPr>
      </p:pic>
      <p:sp>
        <p:nvSpPr>
          <p:cNvPr id="5" name="文本框 4"/>
          <p:cNvSpPr txBox="1"/>
          <p:nvPr/>
        </p:nvSpPr>
        <p:spPr>
          <a:xfrm>
            <a:off x="5851525" y="302895"/>
            <a:ext cx="5197475" cy="368300"/>
          </a:xfrm>
          <a:prstGeom prst="rect">
            <a:avLst/>
          </a:prstGeom>
          <a:noFill/>
        </p:spPr>
        <p:txBody>
          <a:bodyPr wrap="square" rtlCol="0">
            <a:spAutoFit/>
          </a:bodyPr>
          <a:p>
            <a:r>
              <a:rPr lang="zh-CN" altLang="en-US">
                <a:solidFill>
                  <a:schemeClr val="tx1"/>
                </a:solidFill>
                <a:effectLst>
                  <a:outerShdw blurRad="38100" dist="19050" dir="2700000" algn="tl" rotWithShape="0">
                    <a:schemeClr val="dk1">
                      <a:alpha val="40000"/>
                    </a:schemeClr>
                  </a:outerShdw>
                </a:effectLst>
              </a:rPr>
              <a:t>可从</a:t>
            </a:r>
            <a:r>
              <a:rPr lang="en-US" altLang="zh-CN">
                <a:solidFill>
                  <a:schemeClr val="tx1"/>
                </a:solidFill>
                <a:effectLst>
                  <a:outerShdw blurRad="38100" dist="19050" dir="2700000" algn="tl" rotWithShape="0">
                    <a:schemeClr val="dk1">
                      <a:alpha val="40000"/>
                    </a:schemeClr>
                  </a:outerShdw>
                </a:effectLst>
              </a:rPr>
              <a:t>b</a:t>
            </a:r>
            <a:r>
              <a:rPr lang="zh-CN" altLang="en-US">
                <a:solidFill>
                  <a:schemeClr val="tx1"/>
                </a:solidFill>
                <a:effectLst>
                  <a:outerShdw blurRad="38100" dist="19050" dir="2700000" algn="tl" rotWithShape="0">
                    <a:schemeClr val="dk1">
                      <a:alpha val="40000"/>
                    </a:schemeClr>
                  </a:outerShdw>
                </a:effectLst>
              </a:rPr>
              <a:t>站主页工房或者同名闲鱼获取</a:t>
            </a:r>
            <a:r>
              <a:rPr lang="en-US" altLang="zh-CN">
                <a:solidFill>
                  <a:schemeClr val="tx1"/>
                </a:solidFill>
                <a:effectLst>
                  <a:outerShdw blurRad="38100" dist="19050" dir="2700000" algn="tl" rotWithShape="0">
                    <a:schemeClr val="dk1">
                      <a:alpha val="40000"/>
                    </a:schemeClr>
                  </a:outerShdw>
                </a:effectLst>
              </a:rPr>
              <a:t> 80.8</a:t>
            </a:r>
            <a:r>
              <a:rPr lang="zh-CN" altLang="en-US">
                <a:solidFill>
                  <a:schemeClr val="tx1"/>
                </a:solidFill>
                <a:effectLst>
                  <a:outerShdw blurRad="38100" dist="19050" dir="2700000" algn="tl" rotWithShape="0">
                    <a:schemeClr val="dk1">
                      <a:alpha val="40000"/>
                    </a:schemeClr>
                  </a:outerShdw>
                </a:effectLst>
              </a:rPr>
              <a:t>（纯原创）</a:t>
            </a:r>
            <a:endParaRPr lang="zh-CN" altLang="en-US">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2.1</a:t>
            </a:r>
            <a:r>
              <a:rPr lang="zh-CN" altLang="en-US" sz="3200" b="1">
                <a:effectLst>
                  <a:outerShdw blurRad="50800" dist="38100" dir="2700000" algn="tl" rotWithShape="0">
                    <a:prstClr val="black">
                      <a:alpha val="40000"/>
                    </a:prstClr>
                  </a:outerShdw>
                </a:effectLst>
                <a:sym typeface="+mn-ea"/>
              </a:rPr>
              <a:t>动态方程建模</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1"/>
          <a:stretch>
            <a:fillRect/>
          </a:stretch>
        </p:blipFill>
        <p:spPr>
          <a:xfrm rot="5400000">
            <a:off x="1384935" y="2864485"/>
            <a:ext cx="2417445" cy="4789170"/>
          </a:xfrm>
          <a:prstGeom prst="rect">
            <a:avLst/>
          </a:prstGeom>
        </p:spPr>
      </p:pic>
      <p:pic>
        <p:nvPicPr>
          <p:cNvPr id="9" name="图片 8"/>
          <p:cNvPicPr>
            <a:picLocks noChangeAspect="1"/>
          </p:cNvPicPr>
          <p:nvPr/>
        </p:nvPicPr>
        <p:blipFill>
          <a:blip r:embed="rId2"/>
          <a:stretch>
            <a:fillRect/>
          </a:stretch>
        </p:blipFill>
        <p:spPr>
          <a:xfrm>
            <a:off x="5735320" y="3832860"/>
            <a:ext cx="6336030" cy="2811145"/>
          </a:xfrm>
          <a:prstGeom prst="rect">
            <a:avLst/>
          </a:prstGeom>
        </p:spPr>
      </p:pic>
      <p:pic>
        <p:nvPicPr>
          <p:cNvPr id="11" name="图片 10"/>
          <p:cNvPicPr>
            <a:picLocks noChangeAspect="1"/>
          </p:cNvPicPr>
          <p:nvPr/>
        </p:nvPicPr>
        <p:blipFill>
          <a:blip r:embed="rId3"/>
          <a:stretch>
            <a:fillRect/>
          </a:stretch>
        </p:blipFill>
        <p:spPr>
          <a:xfrm>
            <a:off x="8230870" y="2691130"/>
            <a:ext cx="3762375" cy="1000125"/>
          </a:xfrm>
          <a:prstGeom prst="rect">
            <a:avLst/>
          </a:prstGeom>
        </p:spPr>
      </p:pic>
      <p:pic>
        <p:nvPicPr>
          <p:cNvPr id="12" name="图片 11"/>
          <p:cNvPicPr>
            <a:picLocks noChangeAspect="1"/>
          </p:cNvPicPr>
          <p:nvPr/>
        </p:nvPicPr>
        <p:blipFill>
          <a:blip r:embed="rId4"/>
          <a:srcRect l="7224" t="3259"/>
          <a:stretch>
            <a:fillRect/>
          </a:stretch>
        </p:blipFill>
        <p:spPr>
          <a:xfrm>
            <a:off x="71755" y="889635"/>
            <a:ext cx="5015230" cy="3128645"/>
          </a:xfrm>
          <a:prstGeom prst="rect">
            <a:avLst/>
          </a:prstGeom>
        </p:spPr>
      </p:pic>
      <p:pic>
        <p:nvPicPr>
          <p:cNvPr id="13" name="图片 12"/>
          <p:cNvPicPr>
            <a:picLocks noChangeAspect="1"/>
          </p:cNvPicPr>
          <p:nvPr/>
        </p:nvPicPr>
        <p:blipFill>
          <a:blip r:embed="rId5"/>
          <a:stretch>
            <a:fillRect/>
          </a:stretch>
        </p:blipFill>
        <p:spPr>
          <a:xfrm>
            <a:off x="4988560" y="1024890"/>
            <a:ext cx="3324225" cy="990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2.1</a:t>
            </a:r>
            <a:r>
              <a:rPr lang="zh-CN" altLang="en-US" sz="3200" b="1">
                <a:effectLst>
                  <a:outerShdw blurRad="50800" dist="38100" dir="2700000" algn="tl" rotWithShape="0">
                    <a:prstClr val="black">
                      <a:alpha val="40000"/>
                    </a:prstClr>
                  </a:outerShdw>
                </a:effectLst>
                <a:sym typeface="+mn-ea"/>
              </a:rPr>
              <a:t>动态方程建模</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文本框 18"/>
          <p:cNvSpPr txBox="1"/>
          <p:nvPr/>
        </p:nvSpPr>
        <p:spPr>
          <a:xfrm>
            <a:off x="5266690" y="3304540"/>
            <a:ext cx="4954270" cy="1753235"/>
          </a:xfrm>
          <a:prstGeom prst="rect">
            <a:avLst/>
          </a:prstGeom>
          <a:noFill/>
        </p:spPr>
        <p:txBody>
          <a:bodyPr wrap="square" rtlCol="0" anchor="t">
            <a:spAutoFit/>
          </a:bodyPr>
          <a:p>
            <a:pPr indent="0" fontAlgn="auto">
              <a:lnSpc>
                <a:spcPct val="150000"/>
              </a:lnSpc>
            </a:pPr>
            <a:r>
              <a:rPr lang="en-US" altLang="zh-CN">
                <a:sym typeface="+mn-ea"/>
              </a:rPr>
              <a:t>Mr</a:t>
            </a:r>
            <a:r>
              <a:rPr lang="zh-CN" altLang="en-US">
                <a:sym typeface="+mn-ea"/>
              </a:rPr>
              <a:t>：齿轮齿条质量</a:t>
            </a:r>
            <a:endParaRPr lang="zh-CN" altLang="en-US">
              <a:sym typeface="+mn-ea"/>
            </a:endParaRPr>
          </a:p>
          <a:p>
            <a:pPr indent="0" fontAlgn="auto">
              <a:lnSpc>
                <a:spcPct val="150000"/>
              </a:lnSpc>
            </a:pPr>
            <a:r>
              <a:rPr lang="zh-CN" altLang="en-US">
                <a:sym typeface="+mn-ea"/>
              </a:rPr>
              <a:t>Br：齿轮齿条阻尼系数</a:t>
            </a:r>
            <a:endParaRPr lang="zh-CN" altLang="en-US">
              <a:sym typeface="+mn-ea"/>
            </a:endParaRPr>
          </a:p>
          <a:p>
            <a:pPr indent="0" fontAlgn="auto">
              <a:lnSpc>
                <a:spcPct val="150000"/>
              </a:lnSpc>
            </a:pPr>
            <a:r>
              <a:rPr lang="zh-CN" altLang="en-US">
                <a:sym typeface="+mn-ea"/>
              </a:rPr>
              <a:t>Lfr/Lfl：右左前轮转向</a:t>
            </a:r>
            <a:endParaRPr lang="zh-CN" altLang="en-US">
              <a:sym typeface="+mn-ea"/>
            </a:endParaRPr>
          </a:p>
          <a:p>
            <a:pPr indent="0" fontAlgn="auto">
              <a:lnSpc>
                <a:spcPct val="150000"/>
              </a:lnSpc>
            </a:pPr>
            <a:r>
              <a:rPr lang="zh-CN" altLang="en-US">
                <a:sym typeface="+mn-ea"/>
              </a:rPr>
              <a:t>摇臂长度</a:t>
            </a:r>
            <a:endParaRPr lang="zh-CN" altLang="en-US">
              <a:sym typeface="+mn-ea"/>
            </a:endParaRPr>
          </a:p>
        </p:txBody>
      </p:sp>
      <p:sp>
        <p:nvSpPr>
          <p:cNvPr id="25" name="文本框 24"/>
          <p:cNvSpPr txBox="1"/>
          <p:nvPr/>
        </p:nvSpPr>
        <p:spPr>
          <a:xfrm>
            <a:off x="8148955" y="147320"/>
            <a:ext cx="3721735" cy="583565"/>
          </a:xfrm>
          <a:prstGeom prst="rect">
            <a:avLst/>
          </a:prstGeom>
          <a:noFill/>
        </p:spPr>
        <p:txBody>
          <a:bodyPr wrap="square" rtlCol="0" anchor="t">
            <a:spAutoFit/>
          </a:bodyPr>
          <a:p>
            <a:r>
              <a:rPr lang="zh-CN" sz="3200" b="1">
                <a:effectLst>
                  <a:outerShdw blurRad="50800" dist="38100" dir="2700000" algn="tl" rotWithShape="0">
                    <a:prstClr val="black">
                      <a:alpha val="40000"/>
                    </a:prstClr>
                  </a:outerShdw>
                </a:effectLst>
                <a:sym typeface="+mn-ea"/>
              </a:rPr>
              <a:t>齿轮齿条机构模型</a:t>
            </a:r>
            <a:endParaRPr lang="zh-CN" sz="3200" b="1">
              <a:effectLst>
                <a:outerShdw blurRad="50800" dist="38100" dir="2700000" algn="tl" rotWithShape="0">
                  <a:prstClr val="black">
                    <a:alpha val="40000"/>
                  </a:prstClr>
                </a:outerShdw>
              </a:effectLst>
              <a:sym typeface="+mn-ea"/>
            </a:endParaRPr>
          </a:p>
        </p:txBody>
      </p:sp>
      <p:pic>
        <p:nvPicPr>
          <p:cNvPr id="8" name="图片 7"/>
          <p:cNvPicPr>
            <a:picLocks noChangeAspect="1"/>
          </p:cNvPicPr>
          <p:nvPr/>
        </p:nvPicPr>
        <p:blipFill>
          <a:blip r:embed="rId1"/>
          <a:srcRect l="-448" t="22768"/>
          <a:stretch>
            <a:fillRect/>
          </a:stretch>
        </p:blipFill>
        <p:spPr>
          <a:xfrm>
            <a:off x="981075" y="5231130"/>
            <a:ext cx="10391775" cy="1148080"/>
          </a:xfrm>
          <a:prstGeom prst="rect">
            <a:avLst/>
          </a:prstGeom>
        </p:spPr>
      </p:pic>
      <p:pic>
        <p:nvPicPr>
          <p:cNvPr id="13" name="图片 12"/>
          <p:cNvPicPr>
            <a:picLocks noChangeAspect="1"/>
          </p:cNvPicPr>
          <p:nvPr/>
        </p:nvPicPr>
        <p:blipFill>
          <a:blip r:embed="rId2"/>
          <a:srcRect l="7224" t="3259"/>
          <a:stretch>
            <a:fillRect/>
          </a:stretch>
        </p:blipFill>
        <p:spPr>
          <a:xfrm>
            <a:off x="69850" y="878205"/>
            <a:ext cx="5015230" cy="3128645"/>
          </a:xfrm>
          <a:prstGeom prst="rect">
            <a:avLst/>
          </a:prstGeom>
        </p:spPr>
      </p:pic>
      <p:pic>
        <p:nvPicPr>
          <p:cNvPr id="14" name="图片 13"/>
          <p:cNvPicPr>
            <a:picLocks noChangeAspect="1"/>
          </p:cNvPicPr>
          <p:nvPr/>
        </p:nvPicPr>
        <p:blipFill>
          <a:blip r:embed="rId3"/>
          <a:stretch>
            <a:fillRect/>
          </a:stretch>
        </p:blipFill>
        <p:spPr>
          <a:xfrm>
            <a:off x="5085080" y="1468120"/>
            <a:ext cx="5516245" cy="16630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2.2</a:t>
            </a:r>
            <a:r>
              <a:rPr lang="zh-CN" altLang="en-US" sz="3200" b="1">
                <a:effectLst>
                  <a:outerShdw blurRad="50800" dist="38100" dir="2700000" algn="tl" rotWithShape="0">
                    <a:prstClr val="black">
                      <a:alpha val="40000"/>
                    </a:prstClr>
                  </a:outerShdw>
                </a:effectLst>
                <a:sym typeface="+mn-ea"/>
              </a:rPr>
              <a:t>状态方程先导</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rcRect l="2653" t="2355"/>
          <a:stretch>
            <a:fillRect/>
          </a:stretch>
        </p:blipFill>
        <p:spPr>
          <a:xfrm>
            <a:off x="332740" y="1114425"/>
            <a:ext cx="3168650" cy="1974850"/>
          </a:xfrm>
          <a:prstGeom prst="rect">
            <a:avLst/>
          </a:prstGeom>
        </p:spPr>
      </p:pic>
      <p:pic>
        <p:nvPicPr>
          <p:cNvPr id="3" name="图片 2"/>
          <p:cNvPicPr>
            <a:picLocks noChangeAspect="1"/>
          </p:cNvPicPr>
          <p:nvPr/>
        </p:nvPicPr>
        <p:blipFill>
          <a:blip r:embed="rId2"/>
          <a:stretch>
            <a:fillRect/>
          </a:stretch>
        </p:blipFill>
        <p:spPr>
          <a:xfrm>
            <a:off x="198755" y="3827780"/>
            <a:ext cx="4581525" cy="1381125"/>
          </a:xfrm>
          <a:prstGeom prst="rect">
            <a:avLst/>
          </a:prstGeom>
        </p:spPr>
      </p:pic>
      <p:cxnSp>
        <p:nvCxnSpPr>
          <p:cNvPr id="4" name="直接箭头连接符 3"/>
          <p:cNvCxnSpPr/>
          <p:nvPr/>
        </p:nvCxnSpPr>
        <p:spPr>
          <a:xfrm flipV="1">
            <a:off x="3767455" y="1942465"/>
            <a:ext cx="2646045" cy="1016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3"/>
          <a:stretch>
            <a:fillRect/>
          </a:stretch>
        </p:blipFill>
        <p:spPr>
          <a:xfrm>
            <a:off x="6514465" y="1292860"/>
            <a:ext cx="4732655" cy="1076325"/>
          </a:xfrm>
          <a:prstGeom prst="rect">
            <a:avLst/>
          </a:prstGeom>
        </p:spPr>
      </p:pic>
      <p:pic>
        <p:nvPicPr>
          <p:cNvPr id="15" name="图片 14"/>
          <p:cNvPicPr>
            <a:picLocks noChangeAspect="1"/>
          </p:cNvPicPr>
          <p:nvPr/>
        </p:nvPicPr>
        <p:blipFill>
          <a:blip r:embed="rId4"/>
          <a:stretch>
            <a:fillRect/>
          </a:stretch>
        </p:blipFill>
        <p:spPr>
          <a:xfrm>
            <a:off x="6752590" y="4128135"/>
            <a:ext cx="4886325" cy="781050"/>
          </a:xfrm>
          <a:prstGeom prst="rect">
            <a:avLst/>
          </a:prstGeom>
        </p:spPr>
      </p:pic>
      <p:cxnSp>
        <p:nvCxnSpPr>
          <p:cNvPr id="16" name="直接箭头连接符 15"/>
          <p:cNvCxnSpPr/>
          <p:nvPr/>
        </p:nvCxnSpPr>
        <p:spPr>
          <a:xfrm flipV="1">
            <a:off x="3767455" y="4513580"/>
            <a:ext cx="2646045" cy="1016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3434080" y="2977515"/>
            <a:ext cx="2600325" cy="368300"/>
          </a:xfrm>
          <a:prstGeom prst="rect">
            <a:avLst/>
          </a:prstGeom>
          <a:noFill/>
        </p:spPr>
        <p:txBody>
          <a:bodyPr wrap="square" rtlCol="0">
            <a:spAutoFit/>
          </a:bodyPr>
          <a:p>
            <a:r>
              <a:rPr lang="zh-CN" altLang="en-US">
                <a:solidFill>
                  <a:srgbClr val="FF0000"/>
                </a:solidFill>
              </a:rPr>
              <a:t>几个变量？几个方程</a:t>
            </a:r>
            <a:endParaRPr lang="zh-CN" altLang="en-US">
              <a:solidFill>
                <a:srgbClr val="FF0000"/>
              </a:solidFill>
            </a:endParaRPr>
          </a:p>
        </p:txBody>
      </p:sp>
      <p:sp>
        <p:nvSpPr>
          <p:cNvPr id="18" name="文本框 17"/>
          <p:cNvSpPr txBox="1"/>
          <p:nvPr/>
        </p:nvSpPr>
        <p:spPr>
          <a:xfrm>
            <a:off x="7099935" y="2851785"/>
            <a:ext cx="2105660" cy="368300"/>
          </a:xfrm>
          <a:prstGeom prst="rect">
            <a:avLst/>
          </a:prstGeom>
          <a:noFill/>
        </p:spPr>
        <p:txBody>
          <a:bodyPr wrap="square" rtlCol="0">
            <a:spAutoFit/>
          </a:bodyPr>
          <a:p>
            <a:r>
              <a:rPr lang="en-US" altLang="zh-CN">
                <a:solidFill>
                  <a:srgbClr val="FF0000"/>
                </a:solidFill>
              </a:rPr>
              <a:t>3</a:t>
            </a:r>
            <a:r>
              <a:rPr lang="zh-CN" altLang="en-US">
                <a:solidFill>
                  <a:srgbClr val="FF0000"/>
                </a:solidFill>
              </a:rPr>
              <a:t>个变量</a:t>
            </a:r>
            <a:r>
              <a:rPr lang="en-US" altLang="zh-CN">
                <a:solidFill>
                  <a:srgbClr val="FF0000"/>
                </a:solidFill>
              </a:rPr>
              <a:t> 2</a:t>
            </a:r>
            <a:r>
              <a:rPr lang="zh-CN" altLang="en-US">
                <a:solidFill>
                  <a:srgbClr val="FF0000"/>
                </a:solidFill>
              </a:rPr>
              <a:t>个方程</a:t>
            </a:r>
            <a:endParaRPr lang="zh-CN" altLang="en-US">
              <a:solidFill>
                <a:srgbClr val="FF0000"/>
              </a:solidFill>
            </a:endParaRPr>
          </a:p>
        </p:txBody>
      </p:sp>
      <p:sp>
        <p:nvSpPr>
          <p:cNvPr id="20" name="文本框 19"/>
          <p:cNvSpPr txBox="1"/>
          <p:nvPr/>
        </p:nvSpPr>
        <p:spPr>
          <a:xfrm>
            <a:off x="7166610" y="5332730"/>
            <a:ext cx="2105660" cy="368300"/>
          </a:xfrm>
          <a:prstGeom prst="rect">
            <a:avLst/>
          </a:prstGeom>
          <a:noFill/>
        </p:spPr>
        <p:txBody>
          <a:bodyPr wrap="square" rtlCol="0">
            <a:spAutoFit/>
          </a:bodyPr>
          <a:p>
            <a:r>
              <a:rPr lang="en-US" altLang="zh-CN">
                <a:solidFill>
                  <a:srgbClr val="FF0000"/>
                </a:solidFill>
              </a:rPr>
              <a:t>2</a:t>
            </a:r>
            <a:r>
              <a:rPr lang="zh-CN" altLang="en-US">
                <a:solidFill>
                  <a:srgbClr val="FF0000"/>
                </a:solidFill>
              </a:rPr>
              <a:t>个变量</a:t>
            </a:r>
            <a:r>
              <a:rPr lang="en-US" altLang="zh-CN">
                <a:solidFill>
                  <a:srgbClr val="FF0000"/>
                </a:solidFill>
              </a:rPr>
              <a:t> 1</a:t>
            </a:r>
            <a:r>
              <a:rPr lang="zh-CN" altLang="en-US">
                <a:solidFill>
                  <a:srgbClr val="FF0000"/>
                </a:solidFill>
              </a:rPr>
              <a:t>个方程</a:t>
            </a:r>
            <a:endParaRPr lang="zh-CN" altLang="en-US">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2.2</a:t>
            </a:r>
            <a:r>
              <a:rPr lang="zh-CN" altLang="en-US" sz="3200" b="1">
                <a:effectLst>
                  <a:outerShdw blurRad="50800" dist="38100" dir="2700000" algn="tl" rotWithShape="0">
                    <a:prstClr val="black">
                      <a:alpha val="40000"/>
                    </a:prstClr>
                  </a:outerShdw>
                </a:effectLst>
                <a:sym typeface="+mn-ea"/>
              </a:rPr>
              <a:t>状态方程先导</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1"/>
          <a:stretch>
            <a:fillRect/>
          </a:stretch>
        </p:blipFill>
        <p:spPr>
          <a:xfrm>
            <a:off x="356235" y="1363345"/>
            <a:ext cx="3581400" cy="1524000"/>
          </a:xfrm>
          <a:prstGeom prst="rect">
            <a:avLst/>
          </a:prstGeom>
        </p:spPr>
      </p:pic>
      <p:sp>
        <p:nvSpPr>
          <p:cNvPr id="11" name="文本框 10"/>
          <p:cNvSpPr txBox="1"/>
          <p:nvPr/>
        </p:nvSpPr>
        <p:spPr>
          <a:xfrm>
            <a:off x="1489075" y="995045"/>
            <a:ext cx="1316355" cy="368300"/>
          </a:xfrm>
          <a:prstGeom prst="rect">
            <a:avLst/>
          </a:prstGeom>
          <a:noFill/>
        </p:spPr>
        <p:txBody>
          <a:bodyPr wrap="square" rtlCol="0">
            <a:spAutoFit/>
          </a:bodyPr>
          <a:p>
            <a:r>
              <a:rPr lang="zh-CN" altLang="en-US"/>
              <a:t>微分方程</a:t>
            </a:r>
            <a:endParaRPr lang="zh-CN" altLang="en-US"/>
          </a:p>
        </p:txBody>
      </p:sp>
      <p:pic>
        <p:nvPicPr>
          <p:cNvPr id="12" name="图片 11"/>
          <p:cNvPicPr>
            <a:picLocks noChangeAspect="1"/>
          </p:cNvPicPr>
          <p:nvPr/>
        </p:nvPicPr>
        <p:blipFill>
          <a:blip r:embed="rId2"/>
          <a:stretch>
            <a:fillRect/>
          </a:stretch>
        </p:blipFill>
        <p:spPr>
          <a:xfrm>
            <a:off x="3594735" y="1009015"/>
            <a:ext cx="4591050" cy="2562225"/>
          </a:xfrm>
          <a:prstGeom prst="rect">
            <a:avLst/>
          </a:prstGeom>
        </p:spPr>
      </p:pic>
      <p:sp>
        <p:nvSpPr>
          <p:cNvPr id="13" name="文本框 12"/>
          <p:cNvSpPr txBox="1"/>
          <p:nvPr/>
        </p:nvSpPr>
        <p:spPr>
          <a:xfrm>
            <a:off x="5010150" y="863600"/>
            <a:ext cx="1316355" cy="368300"/>
          </a:xfrm>
          <a:prstGeom prst="rect">
            <a:avLst/>
          </a:prstGeom>
          <a:noFill/>
        </p:spPr>
        <p:txBody>
          <a:bodyPr wrap="square" rtlCol="0">
            <a:spAutoFit/>
          </a:bodyPr>
          <a:p>
            <a:r>
              <a:rPr lang="zh-CN" altLang="en-US"/>
              <a:t>状态方程</a:t>
            </a:r>
            <a:endParaRPr lang="zh-CN" altLang="en-US"/>
          </a:p>
        </p:txBody>
      </p:sp>
      <p:sp>
        <p:nvSpPr>
          <p:cNvPr id="21" name="文本框 20"/>
          <p:cNvSpPr txBox="1"/>
          <p:nvPr/>
        </p:nvSpPr>
        <p:spPr>
          <a:xfrm>
            <a:off x="8834120" y="810260"/>
            <a:ext cx="1316355" cy="368300"/>
          </a:xfrm>
          <a:prstGeom prst="rect">
            <a:avLst/>
          </a:prstGeom>
          <a:noFill/>
        </p:spPr>
        <p:txBody>
          <a:bodyPr wrap="square" rtlCol="0">
            <a:spAutoFit/>
          </a:bodyPr>
          <a:p>
            <a:r>
              <a:rPr lang="zh-CN" altLang="en-US"/>
              <a:t>传递函数</a:t>
            </a:r>
            <a:endParaRPr lang="zh-CN" altLang="en-US"/>
          </a:p>
        </p:txBody>
      </p:sp>
      <p:pic>
        <p:nvPicPr>
          <p:cNvPr id="23" name="图片 22"/>
          <p:cNvPicPr>
            <a:picLocks noChangeAspect="1"/>
          </p:cNvPicPr>
          <p:nvPr/>
        </p:nvPicPr>
        <p:blipFill>
          <a:blip r:embed="rId3"/>
          <a:stretch>
            <a:fillRect/>
          </a:stretch>
        </p:blipFill>
        <p:spPr>
          <a:xfrm>
            <a:off x="8185785" y="1215390"/>
            <a:ext cx="3448050" cy="3962400"/>
          </a:xfrm>
          <a:prstGeom prst="rect">
            <a:avLst/>
          </a:prstGeom>
        </p:spPr>
      </p:pic>
      <p:pic>
        <p:nvPicPr>
          <p:cNvPr id="24" name="图片 23"/>
          <p:cNvPicPr>
            <a:picLocks noChangeAspect="1"/>
          </p:cNvPicPr>
          <p:nvPr/>
        </p:nvPicPr>
        <p:blipFill>
          <a:blip r:embed="rId4"/>
          <a:stretch>
            <a:fillRect/>
          </a:stretch>
        </p:blipFill>
        <p:spPr>
          <a:xfrm>
            <a:off x="356235" y="3439795"/>
            <a:ext cx="7134860" cy="3347720"/>
          </a:xfrm>
          <a:prstGeom prst="rect">
            <a:avLst/>
          </a:prstGeom>
        </p:spPr>
      </p:pic>
      <p:sp>
        <p:nvSpPr>
          <p:cNvPr id="25" name="文本框 24"/>
          <p:cNvSpPr txBox="1"/>
          <p:nvPr/>
        </p:nvSpPr>
        <p:spPr>
          <a:xfrm>
            <a:off x="7619365" y="5709285"/>
            <a:ext cx="4581525" cy="368300"/>
          </a:xfrm>
          <a:prstGeom prst="rect">
            <a:avLst/>
          </a:prstGeom>
          <a:noFill/>
        </p:spPr>
        <p:txBody>
          <a:bodyPr wrap="square" rtlCol="0" anchor="t">
            <a:spAutoFit/>
          </a:bodyPr>
          <a:p>
            <a:r>
              <a:rPr lang="zh-CN" altLang="en-US">
                <a:sym typeface="+mn-ea"/>
              </a:rPr>
              <a:t>在</a:t>
            </a:r>
            <a:r>
              <a:rPr lang="en-US" altLang="zh-CN">
                <a:sym typeface="+mn-ea"/>
              </a:rPr>
              <a:t>simulink</a:t>
            </a:r>
            <a:r>
              <a:rPr lang="zh-CN" altLang="en-US">
                <a:sym typeface="+mn-ea"/>
              </a:rPr>
              <a:t>搭建后发现三种方式的图像重合</a:t>
            </a:r>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2.2</a:t>
            </a:r>
            <a:r>
              <a:rPr lang="zh-CN" altLang="en-US" sz="3200" b="1">
                <a:effectLst>
                  <a:outerShdw blurRad="50800" dist="38100" dir="2700000" algn="tl" rotWithShape="0">
                    <a:prstClr val="black">
                      <a:alpha val="40000"/>
                    </a:prstClr>
                  </a:outerShdw>
                </a:effectLst>
                <a:sym typeface="+mn-ea"/>
              </a:rPr>
              <a:t>状态方程先导</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52400" y="2405380"/>
            <a:ext cx="3886200" cy="723900"/>
          </a:xfrm>
          <a:prstGeom prst="rect">
            <a:avLst/>
          </a:prstGeom>
        </p:spPr>
      </p:pic>
      <p:sp>
        <p:nvSpPr>
          <p:cNvPr id="4" name="文本框 3"/>
          <p:cNvSpPr txBox="1"/>
          <p:nvPr/>
        </p:nvSpPr>
        <p:spPr>
          <a:xfrm>
            <a:off x="152400" y="1067435"/>
            <a:ext cx="4206875" cy="1337945"/>
          </a:xfrm>
          <a:prstGeom prst="rect">
            <a:avLst/>
          </a:prstGeom>
          <a:noFill/>
        </p:spPr>
        <p:txBody>
          <a:bodyPr wrap="square" rtlCol="0">
            <a:spAutoFit/>
          </a:bodyPr>
          <a:p>
            <a:pPr indent="0" fontAlgn="auto">
              <a:lnSpc>
                <a:spcPct val="150000"/>
              </a:lnSpc>
            </a:pPr>
            <a:r>
              <a:rPr lang="zh-CN" altLang="en-US">
                <a:sym typeface="+mn-ea"/>
              </a:rPr>
              <a:t>但是，如果是形如下面这样的方程是不可解的，因为并不知道</a:t>
            </a:r>
            <a:r>
              <a:rPr lang="en-US" altLang="zh-CN">
                <a:sym typeface="+mn-ea"/>
              </a:rPr>
              <a:t>y(t)</a:t>
            </a:r>
            <a:r>
              <a:rPr lang="zh-CN" altLang="en-US">
                <a:sym typeface="+mn-ea"/>
              </a:rPr>
              <a:t>与</a:t>
            </a:r>
            <a:r>
              <a:rPr lang="en-US" altLang="zh-CN">
                <a:sym typeface="+mn-ea"/>
              </a:rPr>
              <a:t>x(t)</a:t>
            </a:r>
            <a:r>
              <a:rPr lang="zh-CN" altLang="en-US">
                <a:sym typeface="+mn-ea"/>
              </a:rPr>
              <a:t>的关系，无法构造出状态方程。</a:t>
            </a:r>
            <a:endParaRPr lang="zh-CN" altLang="en-US"/>
          </a:p>
        </p:txBody>
      </p:sp>
      <p:grpSp>
        <p:nvGrpSpPr>
          <p:cNvPr id="16" name="组合 15"/>
          <p:cNvGrpSpPr/>
          <p:nvPr/>
        </p:nvGrpSpPr>
        <p:grpSpPr>
          <a:xfrm>
            <a:off x="295275" y="3975735"/>
            <a:ext cx="4885690" cy="1958340"/>
            <a:chOff x="7545" y="2093"/>
            <a:chExt cx="7694" cy="3084"/>
          </a:xfrm>
        </p:grpSpPr>
        <p:pic>
          <p:nvPicPr>
            <p:cNvPr id="14" name="图片 13"/>
            <p:cNvPicPr>
              <a:picLocks noChangeAspect="1"/>
            </p:cNvPicPr>
            <p:nvPr/>
          </p:nvPicPr>
          <p:blipFill>
            <a:blip r:embed="rId2"/>
            <a:stretch>
              <a:fillRect/>
            </a:stretch>
          </p:blipFill>
          <p:spPr>
            <a:xfrm>
              <a:off x="7666" y="2093"/>
              <a:ext cx="7453" cy="1695"/>
            </a:xfrm>
            <a:prstGeom prst="rect">
              <a:avLst/>
            </a:prstGeom>
          </p:spPr>
        </p:pic>
        <p:pic>
          <p:nvPicPr>
            <p:cNvPr id="15" name="图片 14"/>
            <p:cNvPicPr>
              <a:picLocks noChangeAspect="1"/>
            </p:cNvPicPr>
            <p:nvPr/>
          </p:nvPicPr>
          <p:blipFill>
            <a:blip r:embed="rId3"/>
            <a:stretch>
              <a:fillRect/>
            </a:stretch>
          </p:blipFill>
          <p:spPr>
            <a:xfrm>
              <a:off x="7545" y="3947"/>
              <a:ext cx="7695" cy="1230"/>
            </a:xfrm>
            <a:prstGeom prst="rect">
              <a:avLst/>
            </a:prstGeom>
          </p:spPr>
        </p:pic>
      </p:grpSp>
      <p:sp>
        <p:nvSpPr>
          <p:cNvPr id="13" name="文本框 12"/>
          <p:cNvSpPr txBox="1"/>
          <p:nvPr/>
        </p:nvSpPr>
        <p:spPr>
          <a:xfrm>
            <a:off x="295275" y="3244850"/>
            <a:ext cx="4064000" cy="368300"/>
          </a:xfrm>
          <a:prstGeom prst="rect">
            <a:avLst/>
          </a:prstGeom>
          <a:noFill/>
        </p:spPr>
        <p:txBody>
          <a:bodyPr wrap="square" rtlCol="0">
            <a:spAutoFit/>
          </a:bodyPr>
          <a:p>
            <a:r>
              <a:rPr lang="zh-CN" altLang="en-US"/>
              <a:t>相当于一个方程</a:t>
            </a:r>
            <a:r>
              <a:rPr lang="en-US" altLang="zh-CN"/>
              <a:t>  </a:t>
            </a:r>
            <a:r>
              <a:rPr lang="zh-CN" altLang="en-US"/>
              <a:t>两个变量</a:t>
            </a:r>
            <a:endParaRPr lang="zh-CN" altLang="en-US"/>
          </a:p>
        </p:txBody>
      </p:sp>
      <p:sp>
        <p:nvSpPr>
          <p:cNvPr id="19" name="文本框 18"/>
          <p:cNvSpPr txBox="1"/>
          <p:nvPr/>
        </p:nvSpPr>
        <p:spPr>
          <a:xfrm>
            <a:off x="5104765" y="2916555"/>
            <a:ext cx="6569075" cy="2134235"/>
          </a:xfrm>
          <a:prstGeom prst="rect">
            <a:avLst/>
          </a:prstGeom>
          <a:noFill/>
        </p:spPr>
        <p:txBody>
          <a:bodyPr wrap="square" rtlCol="0">
            <a:noAutofit/>
          </a:bodyPr>
          <a:p>
            <a:pPr indent="0" fontAlgn="auto">
              <a:lnSpc>
                <a:spcPct val="150000"/>
              </a:lnSpc>
            </a:pPr>
            <a:r>
              <a:t>一种是整体搭建法，即首先全面考虑所有涉及的变量和它们之间的关系，然后一次性地构建出完整的系统或模型。</a:t>
            </a:r>
          </a:p>
          <a:p>
            <a:pPr indent="0" fontAlgn="auto">
              <a:lnSpc>
                <a:spcPct val="150000"/>
              </a:lnSpc>
            </a:pPr>
            <a:r>
              <a:t>另一种方法是分步搭建法，即先将其中一个变量作为输入，通过反馈机制逐步搭建系统或模型。</a:t>
            </a:r>
          </a:p>
          <a:p>
            <a:pPr indent="0" fontAlgn="auto">
              <a:lnSpc>
                <a:spcPct val="150000"/>
              </a:lnSpc>
            </a:pPr>
          </a:p>
          <a:p>
            <a:pPr indent="0" fontAlgn="auto">
              <a:lnSpc>
                <a:spcPct val="150000"/>
              </a:lnSpc>
            </a:pPr>
          </a:p>
        </p:txBody>
      </p:sp>
      <p:pic>
        <p:nvPicPr>
          <p:cNvPr id="2" name="图片 1"/>
          <p:cNvPicPr>
            <a:picLocks noChangeAspect="1"/>
          </p:cNvPicPr>
          <p:nvPr/>
        </p:nvPicPr>
        <p:blipFill>
          <a:blip r:embed="rId4"/>
          <a:srcRect l="5778" t="8955" r="6024" b="6554"/>
          <a:stretch>
            <a:fillRect/>
          </a:stretch>
        </p:blipFill>
        <p:spPr>
          <a:xfrm>
            <a:off x="5181600" y="1017270"/>
            <a:ext cx="6619875" cy="1899285"/>
          </a:xfrm>
          <a:prstGeom prst="rect">
            <a:avLst/>
          </a:prstGeom>
        </p:spPr>
      </p:pic>
      <p:pic>
        <p:nvPicPr>
          <p:cNvPr id="8" name="图片 7"/>
          <p:cNvPicPr>
            <a:picLocks noChangeAspect="1"/>
          </p:cNvPicPr>
          <p:nvPr/>
        </p:nvPicPr>
        <p:blipFill>
          <a:blip r:embed="rId5"/>
          <a:srcRect t="2607" r="3043"/>
          <a:stretch>
            <a:fillRect/>
          </a:stretch>
        </p:blipFill>
        <p:spPr>
          <a:xfrm>
            <a:off x="4989830" y="4770755"/>
            <a:ext cx="7202170" cy="20872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2.3</a:t>
            </a:r>
            <a:r>
              <a:rPr lang="zh-CN" altLang="en-US" sz="3200" b="1">
                <a:effectLst>
                  <a:outerShdw blurRad="50800" dist="38100" dir="2700000" algn="tl" rotWithShape="0">
                    <a:prstClr val="black">
                      <a:alpha val="40000"/>
                    </a:prstClr>
                  </a:outerShdw>
                </a:effectLst>
                <a:sym typeface="+mn-ea"/>
              </a:rPr>
              <a:t>状态方程搭建</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2" name="组合 1"/>
          <p:cNvGrpSpPr/>
          <p:nvPr/>
        </p:nvGrpSpPr>
        <p:grpSpPr>
          <a:xfrm>
            <a:off x="498475" y="3126105"/>
            <a:ext cx="4885690" cy="1958340"/>
            <a:chOff x="7545" y="2093"/>
            <a:chExt cx="7694" cy="3084"/>
          </a:xfrm>
        </p:grpSpPr>
        <p:pic>
          <p:nvPicPr>
            <p:cNvPr id="3" name="图片 2"/>
            <p:cNvPicPr>
              <a:picLocks noChangeAspect="1"/>
            </p:cNvPicPr>
            <p:nvPr/>
          </p:nvPicPr>
          <p:blipFill>
            <a:blip r:embed="rId1"/>
            <a:stretch>
              <a:fillRect/>
            </a:stretch>
          </p:blipFill>
          <p:spPr>
            <a:xfrm>
              <a:off x="7666" y="2093"/>
              <a:ext cx="7453" cy="1695"/>
            </a:xfrm>
            <a:prstGeom prst="rect">
              <a:avLst/>
            </a:prstGeom>
          </p:spPr>
        </p:pic>
        <p:pic>
          <p:nvPicPr>
            <p:cNvPr id="4" name="图片 3"/>
            <p:cNvPicPr>
              <a:picLocks noChangeAspect="1"/>
            </p:cNvPicPr>
            <p:nvPr/>
          </p:nvPicPr>
          <p:blipFill>
            <a:blip r:embed="rId2"/>
            <a:stretch>
              <a:fillRect/>
            </a:stretch>
          </p:blipFill>
          <p:spPr>
            <a:xfrm>
              <a:off x="7545" y="3947"/>
              <a:ext cx="7695" cy="1230"/>
            </a:xfrm>
            <a:prstGeom prst="rect">
              <a:avLst/>
            </a:prstGeom>
          </p:spPr>
        </p:pic>
      </p:grpSp>
      <p:pic>
        <p:nvPicPr>
          <p:cNvPr id="11" name="图片 10"/>
          <p:cNvPicPr>
            <a:picLocks noChangeAspect="1"/>
          </p:cNvPicPr>
          <p:nvPr/>
        </p:nvPicPr>
        <p:blipFill>
          <a:blip r:embed="rId3"/>
          <a:stretch>
            <a:fillRect/>
          </a:stretch>
        </p:blipFill>
        <p:spPr>
          <a:xfrm>
            <a:off x="5955030" y="2630805"/>
            <a:ext cx="5109845" cy="2691765"/>
          </a:xfrm>
          <a:prstGeom prst="rect">
            <a:avLst/>
          </a:prstGeom>
        </p:spPr>
      </p:pic>
      <p:sp>
        <p:nvSpPr>
          <p:cNvPr id="13" name="文本框 12"/>
          <p:cNvSpPr txBox="1"/>
          <p:nvPr/>
        </p:nvSpPr>
        <p:spPr>
          <a:xfrm>
            <a:off x="754380" y="1102360"/>
            <a:ext cx="9974580" cy="1337945"/>
          </a:xfrm>
          <a:prstGeom prst="rect">
            <a:avLst/>
          </a:prstGeom>
          <a:noFill/>
        </p:spPr>
        <p:txBody>
          <a:bodyPr wrap="square" rtlCol="0" anchor="t">
            <a:spAutoFit/>
          </a:bodyPr>
          <a:p>
            <a:pPr indent="0" fontAlgn="auto">
              <a:lnSpc>
                <a:spcPct val="150000"/>
              </a:lnSpc>
            </a:pPr>
            <a:r>
              <a:rPr lang="zh-CN" altLang="en-US"/>
              <a:t>在Simulink中搭建模型时，通常会将涉及导数的最高项（即最高阶导数项）放在等式的一侧，而将其他项（包括较低阶导数项和常数项等）放在等式的另一侧。这样做有助于清晰地表达系统的动态特性，并且使得模型的结构更加直观和易于理解。</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2.3</a:t>
            </a:r>
            <a:r>
              <a:rPr lang="zh-CN" altLang="en-US" sz="3200" b="1">
                <a:effectLst>
                  <a:outerShdw blurRad="50800" dist="38100" dir="2700000" algn="tl" rotWithShape="0">
                    <a:prstClr val="black">
                      <a:alpha val="40000"/>
                    </a:prstClr>
                  </a:outerShdw>
                </a:effectLst>
                <a:sym typeface="+mn-ea"/>
              </a:rPr>
              <a:t>状态方程搭建</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1"/>
          <a:stretch>
            <a:fillRect/>
          </a:stretch>
        </p:blipFill>
        <p:spPr>
          <a:xfrm>
            <a:off x="55245" y="878205"/>
            <a:ext cx="11938000" cy="5764530"/>
          </a:xfrm>
          <a:prstGeom prst="rect">
            <a:avLst/>
          </a:prstGeom>
        </p:spPr>
      </p:pic>
      <p:sp>
        <p:nvSpPr>
          <p:cNvPr id="9" name="文本框 8"/>
          <p:cNvSpPr txBox="1"/>
          <p:nvPr/>
        </p:nvSpPr>
        <p:spPr>
          <a:xfrm>
            <a:off x="8487410" y="158750"/>
            <a:ext cx="3505835" cy="583565"/>
          </a:xfrm>
          <a:prstGeom prst="rect">
            <a:avLst/>
          </a:prstGeom>
          <a:noFill/>
        </p:spPr>
        <p:txBody>
          <a:bodyPr wrap="square" rtlCol="0" anchor="t">
            <a:spAutoFit/>
          </a:bodyPr>
          <a:p>
            <a:r>
              <a:rPr lang="zh-CN" sz="3200" b="1">
                <a:effectLst>
                  <a:outerShdw blurRad="50800" dist="38100" dir="2700000" algn="tl" rotWithShape="0">
                    <a:prstClr val="black">
                      <a:alpha val="40000"/>
                    </a:prstClr>
                  </a:outerShdw>
                </a:effectLst>
                <a:sym typeface="+mn-ea"/>
              </a:rPr>
              <a:t>转向电机模型搭建</a:t>
            </a:r>
            <a:endParaRPr lang="zh-CN" altLang="en-US" sz="3200" b="1">
              <a:effectLst>
                <a:outerShdw blurRad="50800" dist="38100" dir="2700000" algn="tl" rotWithShape="0">
                  <a:prstClr val="black">
                    <a:alpha val="40000"/>
                  </a:prstClr>
                </a:outerShdw>
              </a:effectLst>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2.3</a:t>
            </a:r>
            <a:r>
              <a:rPr lang="zh-CN" altLang="en-US" sz="3200" b="1">
                <a:effectLst>
                  <a:outerShdw blurRad="50800" dist="38100" dir="2700000" algn="tl" rotWithShape="0">
                    <a:prstClr val="black">
                      <a:alpha val="40000"/>
                    </a:prstClr>
                  </a:outerShdw>
                </a:effectLst>
                <a:sym typeface="+mn-ea"/>
              </a:rPr>
              <a:t>状态方程搭建</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1"/>
          <a:stretch>
            <a:fillRect/>
          </a:stretch>
        </p:blipFill>
        <p:spPr>
          <a:xfrm>
            <a:off x="347345" y="889635"/>
            <a:ext cx="11497945" cy="5555615"/>
          </a:xfrm>
          <a:prstGeom prst="rect">
            <a:avLst/>
          </a:prstGeom>
        </p:spPr>
      </p:pic>
      <p:sp>
        <p:nvSpPr>
          <p:cNvPr id="9" name="文本框 8"/>
          <p:cNvSpPr txBox="1"/>
          <p:nvPr/>
        </p:nvSpPr>
        <p:spPr>
          <a:xfrm>
            <a:off x="7668895" y="158750"/>
            <a:ext cx="4324350" cy="583565"/>
          </a:xfrm>
          <a:prstGeom prst="rect">
            <a:avLst/>
          </a:prstGeom>
          <a:noFill/>
        </p:spPr>
        <p:txBody>
          <a:bodyPr wrap="square" rtlCol="0" anchor="t">
            <a:spAutoFit/>
          </a:bodyPr>
          <a:p>
            <a:r>
              <a:rPr lang="zh-CN" sz="3200" b="1">
                <a:effectLst>
                  <a:outerShdw blurRad="50800" dist="38100" dir="2700000" algn="tl" rotWithShape="0">
                    <a:prstClr val="black">
                      <a:alpha val="40000"/>
                    </a:prstClr>
                  </a:outerShdw>
                </a:effectLst>
                <a:sym typeface="+mn-ea"/>
              </a:rPr>
              <a:t>齿轮齿条机构模型搭建</a:t>
            </a:r>
            <a:endParaRPr lang="zh-CN" altLang="en-US" sz="3200" b="1">
              <a:effectLst>
                <a:outerShdw blurRad="50800" dist="38100" dir="2700000" algn="tl" rotWithShape="0">
                  <a:prstClr val="black">
                    <a:alpha val="40000"/>
                  </a:prstClr>
                </a:outerShdw>
              </a:effectLst>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2.3</a:t>
            </a:r>
            <a:r>
              <a:rPr lang="zh-CN" altLang="en-US" sz="3200" b="1">
                <a:effectLst>
                  <a:outerShdw blurRad="50800" dist="38100" dir="2700000" algn="tl" rotWithShape="0">
                    <a:prstClr val="black">
                      <a:alpha val="40000"/>
                    </a:prstClr>
                  </a:outerShdw>
                </a:effectLst>
                <a:sym typeface="+mn-ea"/>
              </a:rPr>
              <a:t>状态方程搭建</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1"/>
          <a:stretch>
            <a:fillRect/>
          </a:stretch>
        </p:blipFill>
        <p:spPr>
          <a:xfrm>
            <a:off x="-80010" y="889635"/>
            <a:ext cx="12190730" cy="5949315"/>
          </a:xfrm>
          <a:prstGeom prst="rect">
            <a:avLst/>
          </a:prstGeom>
        </p:spPr>
      </p:pic>
      <p:sp>
        <p:nvSpPr>
          <p:cNvPr id="9" name="文本框 8"/>
          <p:cNvSpPr txBox="1"/>
          <p:nvPr/>
        </p:nvSpPr>
        <p:spPr>
          <a:xfrm>
            <a:off x="9272905" y="208280"/>
            <a:ext cx="2720340" cy="583565"/>
          </a:xfrm>
          <a:prstGeom prst="rect">
            <a:avLst/>
          </a:prstGeom>
          <a:noFill/>
        </p:spPr>
        <p:txBody>
          <a:bodyPr wrap="square" rtlCol="0">
            <a:spAutoFit/>
          </a:bodyPr>
          <a:p>
            <a:r>
              <a:rPr lang="zh-CN" sz="3200" b="1">
                <a:effectLst>
                  <a:outerShdw blurRad="50800" dist="38100" dir="2700000" algn="tl" rotWithShape="0">
                    <a:prstClr val="black">
                      <a:alpha val="40000"/>
                    </a:prstClr>
                  </a:outerShdw>
                </a:effectLst>
                <a:sym typeface="+mn-ea"/>
              </a:rPr>
              <a:t>整体模型搭建</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87040" y="1615440"/>
            <a:ext cx="6096000" cy="3563620"/>
            <a:chOff x="4704" y="2544"/>
            <a:chExt cx="9600" cy="5612"/>
          </a:xfrm>
        </p:grpSpPr>
        <p:sp>
          <p:nvSpPr>
            <p:cNvPr id="7" name="文本框 6"/>
            <p:cNvSpPr txBox="1"/>
            <p:nvPr/>
          </p:nvSpPr>
          <p:spPr>
            <a:xfrm>
              <a:off x="4704" y="2544"/>
              <a:ext cx="3357" cy="919"/>
            </a:xfrm>
            <a:prstGeom prst="rect">
              <a:avLst/>
            </a:prstGeom>
            <a:noFill/>
          </p:spPr>
          <p:txBody>
            <a:bodyPr wrap="none" rtlCol="0">
              <a:spAutoFit/>
            </a:bodyPr>
            <a:p>
              <a:pPr algn="l"/>
              <a:r>
                <a:rPr lang="en-US" sz="3200" b="1">
                  <a:effectLst>
                    <a:outerShdw blurRad="50800" dist="38100" dir="2700000" algn="tl" rotWithShape="0">
                      <a:prstClr val="black">
                        <a:alpha val="40000"/>
                      </a:prstClr>
                    </a:outerShdw>
                  </a:effectLst>
                  <a:sym typeface="+mn-ea"/>
                </a:rPr>
                <a:t>3.</a:t>
              </a:r>
              <a:r>
                <a:rPr lang="zh-CN" altLang="en-US" sz="3200" b="1">
                  <a:effectLst>
                    <a:outerShdw blurRad="50800" dist="38100" dir="2700000" algn="tl" rotWithShape="0">
                      <a:prstClr val="black">
                        <a:alpha val="40000"/>
                      </a:prstClr>
                    </a:outerShdw>
                  </a:effectLst>
                  <a:sym typeface="+mn-ea"/>
                </a:rPr>
                <a:t>参数获取</a:t>
              </a:r>
              <a:endParaRPr lang="zh-CN" altLang="en-US" sz="3200" b="1">
                <a:effectLst>
                  <a:outerShdw blurRad="50800" dist="38100" dir="2700000" algn="tl" rotWithShape="0">
                    <a:prstClr val="black">
                      <a:alpha val="40000"/>
                    </a:prstClr>
                  </a:outerShdw>
                </a:effectLst>
                <a:sym typeface="+mn-ea"/>
              </a:endParaRPr>
            </a:p>
          </p:txBody>
        </p:sp>
        <p:sp>
          <p:nvSpPr>
            <p:cNvPr id="3" name="文本框 2"/>
            <p:cNvSpPr txBox="1"/>
            <p:nvPr/>
          </p:nvSpPr>
          <p:spPr>
            <a:xfrm>
              <a:off x="4704" y="3941"/>
              <a:ext cx="9600" cy="4215"/>
            </a:xfrm>
            <a:prstGeom prst="rect">
              <a:avLst/>
            </a:prstGeom>
            <a:noFill/>
          </p:spPr>
          <p:txBody>
            <a:bodyPr wrap="square" rtlCol="0" anchor="t">
              <a:spAutoFit/>
            </a:bodyPr>
            <a:p>
              <a:pPr indent="0" algn="l" fontAlgn="auto">
                <a:lnSpc>
                  <a:spcPct val="150000"/>
                </a:lnSpc>
              </a:pPr>
              <a:r>
                <a:rPr lang="en-US" sz="2800" b="1">
                  <a:effectLst>
                    <a:outerShdw blurRad="50800" dist="38100" dir="2700000" algn="tl" rotWithShape="0">
                      <a:prstClr val="black">
                        <a:alpha val="40000"/>
                      </a:prstClr>
                    </a:outerShdw>
                  </a:effectLst>
                  <a:sym typeface="+mn-ea"/>
                </a:rPr>
                <a:t>3.1</a:t>
              </a:r>
              <a:r>
                <a:rPr lang="zh-CN" altLang="en-US" sz="2800" b="1">
                  <a:effectLst>
                    <a:outerShdw blurRad="50800" dist="38100" dir="2700000" algn="tl" rotWithShape="0">
                      <a:prstClr val="black">
                        <a:alpha val="40000"/>
                      </a:prstClr>
                    </a:outerShdw>
                  </a:effectLst>
                  <a:sym typeface="+mn-ea"/>
                </a:rPr>
                <a:t>基本参数获取</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3.2</a:t>
              </a:r>
              <a:r>
                <a:rPr lang="zh-CN" altLang="en-US" sz="2800" b="1">
                  <a:effectLst>
                    <a:outerShdw blurRad="50800" dist="38100" dir="2700000" algn="tl" rotWithShape="0">
                      <a:prstClr val="black">
                        <a:alpha val="40000"/>
                      </a:prstClr>
                    </a:outerShdw>
                  </a:effectLst>
                  <a:sym typeface="+mn-ea"/>
                </a:rPr>
                <a:t>论文参数获取</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3.3</a:t>
              </a:r>
              <a:r>
                <a:rPr lang="zh-CN" altLang="en-US" sz="2800" b="1">
                  <a:effectLst>
                    <a:outerShdw blurRad="50800" dist="38100" dir="2700000" algn="tl" rotWithShape="0">
                      <a:prstClr val="black">
                        <a:alpha val="40000"/>
                      </a:prstClr>
                    </a:outerShdw>
                  </a:effectLst>
                  <a:sym typeface="+mn-ea"/>
                </a:rPr>
                <a:t>拟合参数获取（侧偏刚度）</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p:txBody>
        </p: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菱形 7"/>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文本框 8"/>
          <p:cNvSpPr txBox="1"/>
          <p:nvPr/>
        </p:nvSpPr>
        <p:spPr>
          <a:xfrm>
            <a:off x="659757" y="147447"/>
            <a:ext cx="995680" cy="583565"/>
          </a:xfrm>
          <a:prstGeom prst="rect">
            <a:avLst/>
          </a:prstGeom>
          <a:noFill/>
        </p:spPr>
        <p:txBody>
          <a:bodyPr wrap="none" rtlCol="0">
            <a:spAutoFit/>
          </a:bodyPr>
          <a:lstStyle/>
          <a:p>
            <a:r>
              <a:rPr lang="zh-CN" altLang="en-US" sz="3200" b="1">
                <a:effectLst>
                  <a:outerShdw blurRad="50800" dist="38100" dir="2700000" algn="tl" rotWithShape="0">
                    <a:prstClr val="black">
                      <a:alpha val="40000"/>
                    </a:prstClr>
                  </a:outerShdw>
                </a:effectLst>
              </a:rPr>
              <a:t>目录</a:t>
            </a:r>
            <a:endParaRPr lang="zh-CN" altLang="en-US" b="1">
              <a:effectLst>
                <a:outerShdw blurRad="50800" dist="38100" dir="2700000" algn="tl" rotWithShape="0">
                  <a:prstClr val="black">
                    <a:alpha val="40000"/>
                  </a:prstClr>
                </a:outerShdw>
              </a:effectLst>
            </a:endParaRPr>
          </a:p>
        </p:txBody>
      </p:sp>
      <p:sp>
        <p:nvSpPr>
          <p:cNvPr id="12" name="文本框 11"/>
          <p:cNvSpPr txBox="1"/>
          <p:nvPr/>
        </p:nvSpPr>
        <p:spPr>
          <a:xfrm>
            <a:off x="198755" y="889635"/>
            <a:ext cx="4872355" cy="5908675"/>
          </a:xfrm>
          <a:prstGeom prst="rect">
            <a:avLst/>
          </a:prstGeom>
          <a:noFill/>
        </p:spPr>
        <p:txBody>
          <a:bodyPr wrap="square" rtlCol="0" anchor="t">
            <a:noAutofit/>
          </a:bodyPr>
          <a:p>
            <a:pPr indent="0" algn="l" fontAlgn="auto">
              <a:lnSpc>
                <a:spcPct val="150000"/>
              </a:lnSpc>
            </a:pPr>
            <a:r>
              <a:rPr lang="en-US" altLang="zh-CN" sz="2800" b="1">
                <a:effectLst>
                  <a:outerShdw blurRad="50800" dist="38100" dir="2700000" algn="tl" rotWithShape="0">
                    <a:prstClr val="black">
                      <a:alpha val="40000"/>
                    </a:prstClr>
                  </a:outerShdw>
                </a:effectLst>
                <a:sym typeface="+mn-ea"/>
              </a:rPr>
              <a:t>1.</a:t>
            </a:r>
            <a:r>
              <a:rPr lang="zh-CN" altLang="en-US" sz="2800" b="1">
                <a:effectLst>
                  <a:outerShdw blurRad="50800" dist="38100" dir="2700000" algn="tl" rotWithShape="0">
                    <a:prstClr val="black">
                      <a:alpha val="40000"/>
                    </a:prstClr>
                  </a:outerShdw>
                </a:effectLst>
                <a:sym typeface="+mn-ea"/>
              </a:rPr>
              <a:t>线控转向原理介绍</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altLang="zh-CN" sz="2800" b="1">
                <a:effectLst>
                  <a:outerShdw blurRad="50800" dist="38100" dir="2700000" algn="tl" rotWithShape="0">
                    <a:prstClr val="black">
                      <a:alpha val="40000"/>
                    </a:prstClr>
                  </a:outerShdw>
                </a:effectLst>
                <a:sym typeface="+mn-ea"/>
              </a:rPr>
              <a:t>2.</a:t>
            </a:r>
            <a:r>
              <a:rPr lang="zh-CN" altLang="en-US" sz="2800" b="1">
                <a:effectLst>
                  <a:outerShdw blurRad="50800" dist="38100" dir="2700000" algn="tl" rotWithShape="0">
                    <a:prstClr val="black">
                      <a:alpha val="40000"/>
                    </a:prstClr>
                  </a:outerShdw>
                </a:effectLst>
                <a:sym typeface="+mn-ea"/>
              </a:rPr>
              <a:t>状态方程建模</a:t>
            </a:r>
            <a:endParaRPr lang="zh-CN" altLang="en-US" sz="2800" b="1">
              <a:effectLst>
                <a:outerShdw blurRad="50800" dist="38100" dir="2700000" algn="tl" rotWithShape="0">
                  <a:prstClr val="black">
                    <a:alpha val="40000"/>
                  </a:prstClr>
                </a:outerShdw>
              </a:effectLst>
            </a:endParaRPr>
          </a:p>
          <a:p>
            <a:pPr indent="0" algn="l" fontAlgn="auto">
              <a:lnSpc>
                <a:spcPct val="150000"/>
              </a:lnSpc>
            </a:pPr>
            <a:r>
              <a:rPr lang="en-US" altLang="zh-CN" sz="2800" b="1">
                <a:effectLst>
                  <a:outerShdw blurRad="50800" dist="38100" dir="2700000" algn="tl" rotWithShape="0">
                    <a:prstClr val="black">
                      <a:alpha val="40000"/>
                    </a:prstClr>
                  </a:outerShdw>
                </a:effectLst>
              </a:rPr>
              <a:t>2.1</a:t>
            </a:r>
            <a:r>
              <a:rPr lang="zh-CN" altLang="en-US" sz="2800" b="1">
                <a:effectLst>
                  <a:outerShdw blurRad="50800" dist="38100" dir="2700000" algn="tl" rotWithShape="0">
                    <a:prstClr val="black">
                      <a:alpha val="40000"/>
                    </a:prstClr>
                  </a:outerShdw>
                </a:effectLst>
              </a:rPr>
              <a:t>动态</a:t>
            </a:r>
            <a:r>
              <a:rPr lang="zh-CN" altLang="en-US" sz="2800" b="1">
                <a:effectLst>
                  <a:outerShdw blurRad="50800" dist="38100" dir="2700000" algn="tl" rotWithShape="0">
                    <a:prstClr val="black">
                      <a:alpha val="40000"/>
                    </a:prstClr>
                  </a:outerShdw>
                </a:effectLst>
                <a:sym typeface="+mn-ea"/>
              </a:rPr>
              <a:t>方程建模</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altLang="zh-CN" sz="2800" b="1">
                <a:effectLst>
                  <a:outerShdw blurRad="50800" dist="38100" dir="2700000" algn="tl" rotWithShape="0">
                    <a:prstClr val="black">
                      <a:alpha val="40000"/>
                    </a:prstClr>
                  </a:outerShdw>
                </a:effectLst>
                <a:sym typeface="+mn-ea"/>
              </a:rPr>
              <a:t>2.2</a:t>
            </a:r>
            <a:r>
              <a:rPr lang="zh-CN" altLang="en-US" sz="2800" b="1">
                <a:effectLst>
                  <a:outerShdw blurRad="50800" dist="38100" dir="2700000" algn="tl" rotWithShape="0">
                    <a:prstClr val="black">
                      <a:alpha val="40000"/>
                    </a:prstClr>
                  </a:outerShdw>
                </a:effectLst>
                <a:sym typeface="+mn-ea"/>
              </a:rPr>
              <a:t>状态</a:t>
            </a:r>
            <a:r>
              <a:rPr lang="zh-CN" altLang="en-US" sz="2800" b="1">
                <a:effectLst>
                  <a:outerShdw blurRad="50800" dist="38100" dir="2700000" algn="tl" rotWithShape="0">
                    <a:prstClr val="black">
                      <a:alpha val="40000"/>
                    </a:prstClr>
                  </a:outerShdw>
                </a:effectLst>
                <a:sym typeface="+mn-ea"/>
              </a:rPr>
              <a:t>方程先导</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altLang="zh-CN" sz="2800" b="1">
                <a:effectLst>
                  <a:outerShdw blurRad="50800" dist="38100" dir="2700000" algn="tl" rotWithShape="0">
                    <a:prstClr val="black">
                      <a:alpha val="40000"/>
                    </a:prstClr>
                  </a:outerShdw>
                </a:effectLst>
                <a:sym typeface="+mn-ea"/>
              </a:rPr>
              <a:t>2.3</a:t>
            </a:r>
            <a:r>
              <a:rPr lang="zh-CN" altLang="en-US" sz="2800" b="1">
                <a:effectLst>
                  <a:outerShdw blurRad="50800" dist="38100" dir="2700000" algn="tl" rotWithShape="0">
                    <a:prstClr val="black">
                      <a:alpha val="40000"/>
                    </a:prstClr>
                  </a:outerShdw>
                </a:effectLst>
                <a:sym typeface="+mn-ea"/>
              </a:rPr>
              <a:t>状态方程搭建</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a:t>
            </a:r>
            <a:r>
              <a:rPr lang="zh-CN" altLang="en-US" sz="2800" b="1">
                <a:effectLst>
                  <a:outerShdw blurRad="50800" dist="38100" dir="2700000" algn="tl" rotWithShape="0">
                    <a:prstClr val="black">
                      <a:alpha val="40000"/>
                    </a:prstClr>
                  </a:outerShdw>
                </a:effectLst>
                <a:sym typeface="+mn-ea"/>
              </a:rPr>
              <a:t>参数获取</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3.1</a:t>
            </a:r>
            <a:r>
              <a:rPr lang="zh-CN" altLang="en-US" sz="2800" b="1">
                <a:effectLst>
                  <a:outerShdw blurRad="50800" dist="38100" dir="2700000" algn="tl" rotWithShape="0">
                    <a:prstClr val="black">
                      <a:alpha val="40000"/>
                    </a:prstClr>
                  </a:outerShdw>
                </a:effectLst>
                <a:sym typeface="+mn-ea"/>
              </a:rPr>
              <a:t>基本参数获取</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3.2</a:t>
            </a:r>
            <a:r>
              <a:rPr lang="zh-CN" altLang="en-US" sz="2800" b="1">
                <a:effectLst>
                  <a:outerShdw blurRad="50800" dist="38100" dir="2700000" algn="tl" rotWithShape="0">
                    <a:prstClr val="black">
                      <a:alpha val="40000"/>
                    </a:prstClr>
                  </a:outerShdw>
                </a:effectLst>
                <a:sym typeface="+mn-ea"/>
              </a:rPr>
              <a:t>论文参数获取</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3.3</a:t>
            </a:r>
            <a:r>
              <a:rPr lang="zh-CN" altLang="en-US" sz="2800" b="1">
                <a:effectLst>
                  <a:outerShdw blurRad="50800" dist="38100" dir="2700000" algn="tl" rotWithShape="0">
                    <a:prstClr val="black">
                      <a:alpha val="40000"/>
                    </a:prstClr>
                  </a:outerShdw>
                </a:effectLst>
                <a:sym typeface="+mn-ea"/>
              </a:rPr>
              <a:t>拟合参数获取</a:t>
            </a:r>
            <a:endParaRPr lang="zh-CN" altLang="en-US" sz="2800" b="1">
              <a:effectLst>
                <a:outerShdw blurRad="50800" dist="38100" dir="2700000" algn="tl" rotWithShape="0">
                  <a:prstClr val="black">
                    <a:alpha val="40000"/>
                  </a:prstClr>
                </a:outerShdw>
              </a:effectLst>
            </a:endParaRPr>
          </a:p>
          <a:p>
            <a:pPr indent="0" algn="l" fontAlgn="auto">
              <a:lnSpc>
                <a:spcPct val="150000"/>
              </a:lnSpc>
            </a:pPr>
            <a:endParaRPr lang="zh-CN" sz="2800" b="1">
              <a:solidFill>
                <a:schemeClr val="tx1"/>
              </a:solidFill>
              <a:effectLst>
                <a:outerShdw blurRad="38100" dist="19050" dir="2700000" algn="tl" rotWithShape="0">
                  <a:schemeClr val="dk1">
                    <a:alpha val="40000"/>
                  </a:schemeClr>
                </a:outerShdw>
              </a:effectLst>
              <a:sym typeface="+mn-ea"/>
            </a:endParaRPr>
          </a:p>
        </p:txBody>
      </p:sp>
      <p:grpSp>
        <p:nvGrpSpPr>
          <p:cNvPr id="2" name="组合 1"/>
          <p:cNvGrpSpPr/>
          <p:nvPr/>
        </p:nvGrpSpPr>
        <p:grpSpPr>
          <a:xfrm>
            <a:off x="3703955" y="1252220"/>
            <a:ext cx="6096000" cy="2270760"/>
            <a:chOff x="4704" y="2544"/>
            <a:chExt cx="9600" cy="3576"/>
          </a:xfrm>
        </p:grpSpPr>
        <p:sp>
          <p:nvSpPr>
            <p:cNvPr id="5" name="文本框 4"/>
            <p:cNvSpPr txBox="1"/>
            <p:nvPr/>
          </p:nvSpPr>
          <p:spPr>
            <a:xfrm>
              <a:off x="4704" y="2544"/>
              <a:ext cx="488" cy="919"/>
            </a:xfrm>
            <a:prstGeom prst="rect">
              <a:avLst/>
            </a:prstGeom>
            <a:noFill/>
          </p:spPr>
          <p:txBody>
            <a:bodyPr wrap="none" rtlCol="0">
              <a:spAutoFit/>
            </a:bodyPr>
            <a:p>
              <a:pPr algn="l"/>
              <a:endParaRPr lang="zh-CN" altLang="en-US" sz="3200" b="1">
                <a:effectLst>
                  <a:outerShdw blurRad="50800" dist="38100" dir="2700000" algn="tl" rotWithShape="0">
                    <a:prstClr val="black">
                      <a:alpha val="40000"/>
                    </a:prstClr>
                  </a:outerShdw>
                </a:effectLst>
                <a:sym typeface="+mn-ea"/>
              </a:endParaRPr>
            </a:p>
          </p:txBody>
        </p:sp>
        <p:sp>
          <p:nvSpPr>
            <p:cNvPr id="10" name="文本框 9"/>
            <p:cNvSpPr txBox="1"/>
            <p:nvPr/>
          </p:nvSpPr>
          <p:spPr>
            <a:xfrm>
              <a:off x="4704" y="3941"/>
              <a:ext cx="9600" cy="2179"/>
            </a:xfrm>
            <a:prstGeom prst="rect">
              <a:avLst/>
            </a:prstGeom>
            <a:noFill/>
          </p:spPr>
          <p:txBody>
            <a:bodyPr wrap="square" rtlCol="0" anchor="t">
              <a:spAutoFit/>
            </a:bodyPr>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p:txBody>
        </p:sp>
      </p:grpSp>
      <p:sp>
        <p:nvSpPr>
          <p:cNvPr id="11" name="文本框 10"/>
          <p:cNvSpPr txBox="1"/>
          <p:nvPr/>
        </p:nvSpPr>
        <p:spPr>
          <a:xfrm>
            <a:off x="3409950" y="889635"/>
            <a:ext cx="5953125" cy="5311775"/>
          </a:xfrm>
          <a:prstGeom prst="rect">
            <a:avLst/>
          </a:prstGeom>
          <a:noFill/>
        </p:spPr>
        <p:txBody>
          <a:bodyPr wrap="square" rtlCol="0" anchor="t">
            <a:noAutofit/>
          </a:bodyPr>
          <a:p>
            <a:pPr indent="0" algn="l" fontAlgn="auto">
              <a:lnSpc>
                <a:spcPct val="150000"/>
              </a:lnSpc>
            </a:pPr>
            <a:r>
              <a:rPr lang="en-US" sz="2800" b="1">
                <a:effectLst>
                  <a:outerShdw blurRad="50800" dist="38100" dir="2700000" algn="tl" rotWithShape="0">
                    <a:prstClr val="black">
                      <a:alpha val="40000"/>
                    </a:prstClr>
                  </a:outerShdw>
                </a:effectLst>
                <a:sym typeface="+mn-ea"/>
              </a:rPr>
              <a:t>4.Carsim</a:t>
            </a:r>
            <a:r>
              <a:rPr lang="zh-CN" altLang="en-US" sz="2800" b="1">
                <a:effectLst>
                  <a:outerShdw blurRad="50800" dist="38100" dir="2700000" algn="tl" rotWithShape="0">
                    <a:prstClr val="black">
                      <a:alpha val="40000"/>
                    </a:prstClr>
                  </a:outerShdw>
                </a:effectLst>
                <a:sym typeface="+mn-ea"/>
              </a:rPr>
              <a:t>及</a:t>
            </a:r>
            <a:r>
              <a:rPr lang="en-US" altLang="zh-CN" sz="2800" b="1">
                <a:effectLst>
                  <a:outerShdw blurRad="50800" dist="38100" dir="2700000" algn="tl" rotWithShape="0">
                    <a:prstClr val="black">
                      <a:alpha val="40000"/>
                    </a:prstClr>
                  </a:outerShdw>
                </a:effectLst>
                <a:sym typeface="+mn-ea"/>
              </a:rPr>
              <a:t>Simlink</a:t>
            </a:r>
            <a:r>
              <a:rPr lang="zh-CN" altLang="en-US" sz="2800" b="1">
                <a:effectLst>
                  <a:outerShdw blurRad="50800" dist="38100" dir="2700000" algn="tl" rotWithShape="0">
                    <a:prstClr val="black">
                      <a:alpha val="40000"/>
                    </a:prstClr>
                  </a:outerShdw>
                </a:effectLst>
                <a:sym typeface="+mn-ea"/>
              </a:rPr>
              <a:t>的联合仿真</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zh-CN" altLang="en-US" sz="2800" b="1">
                <a:effectLst>
                  <a:outerShdw blurRad="50800" dist="38100" dir="2700000" algn="tl" rotWithShape="0">
                    <a:prstClr val="black">
                      <a:alpha val="40000"/>
                    </a:prstClr>
                  </a:outerShdw>
                </a:effectLst>
                <a:sym typeface="+mn-ea"/>
              </a:rPr>
              <a:t>4.1联合仿真模型建立</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solidFill>
                  <a:srgbClr val="FF0000"/>
                </a:solidFill>
                <a:effectLst>
                  <a:outerShdw blurRad="50800" dist="38100" dir="2700000" algn="tl" rotWithShape="0">
                    <a:prstClr val="black">
                      <a:alpha val="40000"/>
                    </a:prstClr>
                  </a:outerShdw>
                </a:effectLst>
                <a:sym typeface="+mn-ea"/>
              </a:rPr>
              <a:t>4.2</a:t>
            </a:r>
            <a:r>
              <a:rPr lang="zh-CN" altLang="en-US" sz="2800" b="1">
                <a:solidFill>
                  <a:srgbClr val="FF0000"/>
                </a:solidFill>
                <a:effectLst>
                  <a:outerShdw blurRad="50800" dist="38100" dir="2700000" algn="tl" rotWithShape="0">
                    <a:prstClr val="black">
                      <a:alpha val="40000"/>
                    </a:prstClr>
                  </a:outerShdw>
                </a:effectLst>
                <a:sym typeface="+mn-ea"/>
              </a:rPr>
              <a:t>详解</a:t>
            </a:r>
            <a:r>
              <a:rPr lang="en-US" sz="2800" b="1">
                <a:solidFill>
                  <a:srgbClr val="FF0000"/>
                </a:solidFill>
                <a:effectLst>
                  <a:outerShdw blurRad="50800" dist="38100" dir="2700000" algn="tl" rotWithShape="0">
                    <a:prstClr val="black">
                      <a:alpha val="40000"/>
                    </a:prstClr>
                  </a:outerShdw>
                </a:effectLst>
                <a:sym typeface="+mn-ea"/>
              </a:rPr>
              <a:t>Carsim</a:t>
            </a:r>
            <a:r>
              <a:rPr lang="zh-CN" altLang="en-US" sz="2800" b="1">
                <a:solidFill>
                  <a:srgbClr val="FF0000"/>
                </a:solidFill>
                <a:effectLst>
                  <a:outerShdw blurRad="50800" dist="38100" dir="2700000" algn="tl" rotWithShape="0">
                    <a:prstClr val="black">
                      <a:alpha val="40000"/>
                    </a:prstClr>
                  </a:outerShdw>
                </a:effectLst>
                <a:sym typeface="+mn-ea"/>
              </a:rPr>
              <a:t>中的线控转向</a:t>
            </a:r>
            <a:endParaRPr lang="zh-CN" altLang="en-US" sz="2800" b="1">
              <a:solidFill>
                <a:srgbClr val="FF0000"/>
              </a:solidFill>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4.3</a:t>
            </a:r>
            <a:r>
              <a:rPr lang="zh-CN" altLang="en-US" sz="2800" b="1">
                <a:effectLst>
                  <a:outerShdw blurRad="50800" dist="38100" dir="2700000" algn="tl" rotWithShape="0">
                    <a:prstClr val="black">
                      <a:alpha val="40000"/>
                    </a:prstClr>
                  </a:outerShdw>
                </a:effectLst>
                <a:sym typeface="+mn-ea"/>
              </a:rPr>
              <a:t>工况测试</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a:t>
            </a:r>
            <a:r>
              <a:rPr sz="2800" b="1">
                <a:effectLst>
                  <a:outerShdw blurRad="50800" dist="38100" dir="2700000" algn="tl" rotWithShape="0">
                    <a:prstClr val="black">
                      <a:alpha val="40000"/>
                    </a:prstClr>
                  </a:outerShdw>
                </a:effectLst>
                <a:sym typeface="+mn-ea"/>
              </a:rPr>
              <a:t>线控转向系统理想传动比</a:t>
            </a:r>
            <a:r>
              <a:rPr lang="zh-CN" sz="2800" b="1">
                <a:effectLst>
                  <a:outerShdw blurRad="50800" dist="38100" dir="2700000" algn="tl" rotWithShape="0">
                    <a:prstClr val="black">
                      <a:alpha val="40000"/>
                    </a:prstClr>
                  </a:outerShdw>
                </a:effectLst>
                <a:sym typeface="+mn-ea"/>
              </a:rPr>
              <a:t>算法</a:t>
            </a:r>
            <a:endParaRPr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5.1</a:t>
            </a:r>
            <a:r>
              <a:rPr lang="zh-CN" altLang="en-US" sz="2800" b="1">
                <a:effectLst>
                  <a:outerShdw blurRad="50800" dist="38100" dir="2700000" algn="tl" rotWithShape="0">
                    <a:prstClr val="black">
                      <a:alpha val="40000"/>
                    </a:prstClr>
                  </a:outerShdw>
                </a:effectLst>
                <a:sym typeface="+mn-ea"/>
              </a:rPr>
              <a:t>传统转向的不足</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5.2</a:t>
            </a:r>
            <a:r>
              <a:rPr lang="zh-CN" altLang="en-US" sz="2800" b="1">
                <a:effectLst>
                  <a:outerShdw blurRad="50800" dist="38100" dir="2700000" algn="tl" rotWithShape="0">
                    <a:prstClr val="black">
                      <a:alpha val="40000"/>
                    </a:prstClr>
                  </a:outerShdw>
                </a:effectLst>
                <a:sym typeface="+mn-ea"/>
              </a:rPr>
              <a:t>转向算法设计</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5.3</a:t>
            </a:r>
            <a:r>
              <a:rPr lang="zh-CN" altLang="en-US" sz="2800" b="1">
                <a:effectLst>
                  <a:outerShdw blurRad="50800" dist="38100" dir="2700000" algn="tl" rotWithShape="0">
                    <a:prstClr val="black">
                      <a:alpha val="40000"/>
                    </a:prstClr>
                  </a:outerShdw>
                </a:effectLst>
                <a:sym typeface="+mn-ea"/>
              </a:rPr>
              <a:t>转向算法优化</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sz="2800" b="1">
              <a:solidFill>
                <a:schemeClr val="tx1"/>
              </a:solidFill>
              <a:effectLst>
                <a:outerShdw blurRad="38100" dist="19050" dir="2700000" algn="tl" rotWithShape="0">
                  <a:schemeClr val="dk1">
                    <a:alpha val="40000"/>
                  </a:schemeClr>
                </a:outerShdw>
              </a:effectLst>
              <a:sym typeface="+mn-ea"/>
            </a:endParaRPr>
          </a:p>
        </p:txBody>
      </p:sp>
      <p:sp>
        <p:nvSpPr>
          <p:cNvPr id="13" name="文本框 12"/>
          <p:cNvSpPr txBox="1"/>
          <p:nvPr/>
        </p:nvSpPr>
        <p:spPr>
          <a:xfrm>
            <a:off x="8357870" y="889635"/>
            <a:ext cx="6096000" cy="4615815"/>
          </a:xfrm>
          <a:prstGeom prst="rect">
            <a:avLst/>
          </a:prstGeom>
          <a:noFill/>
        </p:spPr>
        <p:txBody>
          <a:bodyPr wrap="square" rtlCol="0" anchor="t">
            <a:spAutoFit/>
          </a:bodyPr>
          <a:p>
            <a:pPr indent="0" algn="l" fontAlgn="auto">
              <a:lnSpc>
                <a:spcPct val="150000"/>
              </a:lnSpc>
            </a:pPr>
            <a:r>
              <a:rPr lang="en-US" sz="2800" b="1">
                <a:effectLst>
                  <a:outerShdw blurRad="50800" dist="38100" dir="2700000" algn="tl" rotWithShape="0">
                    <a:prstClr val="black">
                      <a:alpha val="40000"/>
                    </a:prstClr>
                  </a:outerShdw>
                </a:effectLst>
                <a:sym typeface="+mn-ea"/>
              </a:rPr>
              <a:t>6.</a:t>
            </a:r>
            <a:r>
              <a:rPr sz="2800" b="1">
                <a:effectLst>
                  <a:outerShdw blurRad="50800" dist="38100" dir="2700000" algn="tl" rotWithShape="0">
                    <a:prstClr val="black">
                      <a:alpha val="40000"/>
                    </a:prstClr>
                  </a:outerShdw>
                </a:effectLst>
                <a:sym typeface="+mn-ea"/>
              </a:rPr>
              <a:t>线控转向系统前轮转角</a:t>
            </a:r>
            <a:endParaRPr sz="2800" b="1">
              <a:effectLst>
                <a:outerShdw blurRad="50800" dist="38100" dir="2700000" algn="tl" rotWithShape="0">
                  <a:prstClr val="black">
                    <a:alpha val="40000"/>
                  </a:prstClr>
                </a:outerShdw>
              </a:effectLst>
              <a:sym typeface="+mn-ea"/>
            </a:endParaRPr>
          </a:p>
          <a:p>
            <a:pPr indent="0" algn="l" fontAlgn="auto">
              <a:lnSpc>
                <a:spcPct val="150000"/>
              </a:lnSpc>
            </a:pPr>
            <a:r>
              <a:rPr sz="2800" b="1">
                <a:effectLst>
                  <a:outerShdw blurRad="50800" dist="38100" dir="2700000" algn="tl" rotWithShape="0">
                    <a:prstClr val="black">
                      <a:alpha val="40000"/>
                    </a:prstClr>
                  </a:outerShdw>
                </a:effectLst>
                <a:sym typeface="+mn-ea"/>
              </a:rPr>
              <a:t>控制策略</a:t>
            </a:r>
            <a:endParaRPr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6.1</a:t>
            </a:r>
            <a:r>
              <a:rPr lang="zh-CN" altLang="en-US" sz="2800" b="1">
                <a:effectLst>
                  <a:outerShdw blurRad="50800" dist="38100" dir="2700000" algn="tl" rotWithShape="0">
                    <a:prstClr val="black">
                      <a:alpha val="40000"/>
                    </a:prstClr>
                  </a:outerShdw>
                </a:effectLst>
                <a:sym typeface="+mn-ea"/>
              </a:rPr>
              <a:t>控制先导</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6.2</a:t>
            </a:r>
            <a:r>
              <a:rPr lang="zh-CN" altLang="en-US" sz="2800" b="1">
                <a:effectLst>
                  <a:outerShdw blurRad="50800" dist="38100" dir="2700000" algn="tl" rotWithShape="0">
                    <a:prstClr val="black">
                      <a:alpha val="40000"/>
                    </a:prstClr>
                  </a:outerShdw>
                </a:effectLst>
                <a:sym typeface="+mn-ea"/>
              </a:rPr>
              <a:t>前馈补偿设计</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6.3</a:t>
            </a:r>
            <a:r>
              <a:rPr lang="zh-CN" altLang="en-US" sz="2800" b="1">
                <a:effectLst>
                  <a:outerShdw blurRad="50800" dist="38100" dir="2700000" algn="tl" rotWithShape="0">
                    <a:prstClr val="black">
                      <a:alpha val="40000"/>
                    </a:prstClr>
                  </a:outerShdw>
                </a:effectLst>
                <a:sym typeface="+mn-ea"/>
              </a:rPr>
              <a:t>反馈控制设计</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6.4</a:t>
            </a:r>
            <a:r>
              <a:rPr lang="zh-CN" altLang="en-US" sz="2800" b="1">
                <a:effectLst>
                  <a:outerShdw blurRad="50800" dist="38100" dir="2700000" algn="tl" rotWithShape="0">
                    <a:prstClr val="black">
                      <a:alpha val="40000"/>
                    </a:prstClr>
                  </a:outerShdw>
                </a:effectLst>
                <a:sym typeface="+mn-ea"/>
              </a:rPr>
              <a:t>综合反馈结果</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3.1</a:t>
            </a:r>
            <a:r>
              <a:rPr lang="zh-CN" altLang="en-US" sz="3200" b="1">
                <a:effectLst>
                  <a:outerShdw blurRad="50800" dist="38100" dir="2700000" algn="tl" rotWithShape="0">
                    <a:prstClr val="black">
                      <a:alpha val="40000"/>
                    </a:prstClr>
                  </a:outerShdw>
                </a:effectLst>
                <a:sym typeface="+mn-ea"/>
              </a:rPr>
              <a:t>基本参数获取</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305435" y="3216910"/>
            <a:ext cx="7943850" cy="3543300"/>
          </a:xfrm>
          <a:prstGeom prst="rect">
            <a:avLst/>
          </a:prstGeom>
        </p:spPr>
      </p:pic>
      <p:sp>
        <p:nvSpPr>
          <p:cNvPr id="3" name="文本框 2"/>
          <p:cNvSpPr txBox="1"/>
          <p:nvPr/>
        </p:nvSpPr>
        <p:spPr>
          <a:xfrm>
            <a:off x="407035" y="929640"/>
            <a:ext cx="6096000" cy="2168525"/>
          </a:xfrm>
          <a:prstGeom prst="rect">
            <a:avLst/>
          </a:prstGeom>
          <a:noFill/>
        </p:spPr>
        <p:txBody>
          <a:bodyPr wrap="square" rtlCol="0" anchor="t">
            <a:spAutoFit/>
          </a:bodyPr>
          <a:p>
            <a:pPr indent="0" fontAlgn="auto">
              <a:lnSpc>
                <a:spcPct val="150000"/>
              </a:lnSpc>
            </a:pPr>
            <a:r>
              <a:rPr lang="zh-CN" altLang="en-US"/>
              <a:t>车身是整车模型的主体部分，车身的轴距、质心高度、质心到前后轴的距离等参数</a:t>
            </a:r>
            <a:endParaRPr lang="zh-CN" altLang="en-US"/>
          </a:p>
          <a:p>
            <a:pPr indent="0" fontAlgn="auto">
              <a:lnSpc>
                <a:spcPct val="150000"/>
              </a:lnSpc>
            </a:pPr>
            <a:r>
              <a:rPr lang="zh-CN" altLang="en-US"/>
              <a:t>对汽车的操纵稳定性都有着很重要的影响。本文中车身模型选择软件自带的B-ClassHatchback，并对车身的具体参数进行设置。</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3.2</a:t>
            </a:r>
            <a:r>
              <a:rPr lang="zh-CN" altLang="en-US" sz="3200" b="1">
                <a:effectLst>
                  <a:outerShdw blurRad="50800" dist="38100" dir="2700000" algn="tl" rotWithShape="0">
                    <a:prstClr val="black">
                      <a:alpha val="40000"/>
                    </a:prstClr>
                  </a:outerShdw>
                </a:effectLst>
                <a:sym typeface="+mn-ea"/>
              </a:rPr>
              <a:t>论文参数获取</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6015355" y="1163955"/>
            <a:ext cx="5977890" cy="5600700"/>
          </a:xfrm>
          <a:prstGeom prst="rect">
            <a:avLst/>
          </a:prstGeom>
        </p:spPr>
      </p:pic>
      <p:sp>
        <p:nvSpPr>
          <p:cNvPr id="3" name="文本框 2"/>
          <p:cNvSpPr txBox="1"/>
          <p:nvPr/>
        </p:nvSpPr>
        <p:spPr>
          <a:xfrm>
            <a:off x="361950" y="1130300"/>
            <a:ext cx="4993640" cy="2999740"/>
          </a:xfrm>
          <a:prstGeom prst="rect">
            <a:avLst/>
          </a:prstGeom>
          <a:noFill/>
        </p:spPr>
        <p:txBody>
          <a:bodyPr wrap="square" rtlCol="0">
            <a:spAutoFit/>
          </a:bodyPr>
          <a:p>
            <a:pPr indent="0" fontAlgn="auto">
              <a:lnSpc>
                <a:spcPct val="150000"/>
              </a:lnSpc>
            </a:pPr>
            <a:r>
              <a:t>在任意AI网站上，当我们选择上传图片并请求输出表格参数时，通常不能直接点击复制所生成的表格内容。相反，我们需要先手动选中需要复制的参数，然后按住复制命令，最后再到Excel中进行粘贴处理，以便进行下一步的数据处理或分析工作。这样的操作过程可能相对繁琐，但确保了数据的准确性和完整性。</a:t>
            </a:r>
          </a:p>
        </p:txBody>
      </p:sp>
      <p:sp>
        <p:nvSpPr>
          <p:cNvPr id="4" name="文本框 3"/>
          <p:cNvSpPr txBox="1"/>
          <p:nvPr/>
        </p:nvSpPr>
        <p:spPr>
          <a:xfrm>
            <a:off x="447675" y="4740275"/>
            <a:ext cx="4559300" cy="1337945"/>
          </a:xfrm>
          <a:prstGeom prst="rect">
            <a:avLst/>
          </a:prstGeom>
          <a:noFill/>
        </p:spPr>
        <p:txBody>
          <a:bodyPr wrap="square" rtlCol="0">
            <a:spAutoFit/>
          </a:bodyPr>
          <a:p>
            <a:pPr indent="0" fontAlgn="auto">
              <a:lnSpc>
                <a:spcPct val="150000"/>
              </a:lnSpc>
            </a:pPr>
            <a:r>
              <a:rPr lang="zh-CN" altLang="en-US"/>
              <a:t>注：AI的识别结果不一定能完全准确。因此，建议在使用AI提取信息后，务必再次仔细核对一遍数据，以确保其准确性和完整性。</a:t>
            </a:r>
            <a:endParaRPr lang="zh-CN" altLang="en-US"/>
          </a:p>
        </p:txBody>
      </p:sp>
      <p:sp>
        <p:nvSpPr>
          <p:cNvPr id="8" name="文本框 7"/>
          <p:cNvSpPr txBox="1"/>
          <p:nvPr/>
        </p:nvSpPr>
        <p:spPr>
          <a:xfrm>
            <a:off x="8232140" y="835660"/>
            <a:ext cx="1913255" cy="368300"/>
          </a:xfrm>
          <a:prstGeom prst="rect">
            <a:avLst/>
          </a:prstGeom>
          <a:noFill/>
        </p:spPr>
        <p:txBody>
          <a:bodyPr wrap="square" rtlCol="0">
            <a:spAutoFit/>
          </a:bodyPr>
          <a:p>
            <a:r>
              <a:rPr lang="zh-CN" altLang="en-US"/>
              <a:t>图示为通义千问</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3.2</a:t>
            </a:r>
            <a:r>
              <a:rPr lang="zh-CN" altLang="en-US" sz="3200" b="1">
                <a:effectLst>
                  <a:outerShdw blurRad="50800" dist="38100" dir="2700000" algn="tl" rotWithShape="0">
                    <a:prstClr val="black">
                      <a:alpha val="40000"/>
                    </a:prstClr>
                  </a:outerShdw>
                </a:effectLst>
                <a:sym typeface="+mn-ea"/>
              </a:rPr>
              <a:t>论文参数获取</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152400" y="889635"/>
            <a:ext cx="4993640" cy="2999740"/>
          </a:xfrm>
          <a:prstGeom prst="rect">
            <a:avLst/>
          </a:prstGeom>
          <a:noFill/>
        </p:spPr>
        <p:txBody>
          <a:bodyPr wrap="square" rtlCol="0">
            <a:spAutoFit/>
          </a:bodyPr>
          <a:p>
            <a:pPr indent="0" fontAlgn="auto">
              <a:lnSpc>
                <a:spcPct val="150000"/>
              </a:lnSpc>
            </a:pPr>
            <a:r>
              <a:t>当数据导入Excel后，首先需要将其转换为标准单位，以便进行统一处理和分析。随后，我们可以利用Excel中的</a:t>
            </a:r>
            <a:r>
              <a:rPr>
                <a:solidFill>
                  <a:srgbClr val="FF0000"/>
                </a:solidFill>
              </a:rPr>
              <a:t>Ctrl+E快捷键（智能填充功能）</a:t>
            </a:r>
            <a:r>
              <a:t>来快速得到我们所需要的列表，这样可以大大提高数据处理的效率和准确性。通过智能填充，Excel能够自动根据已有数据模式填充剩余部分，从而节省了大量手动输入的时间。</a:t>
            </a:r>
          </a:p>
        </p:txBody>
      </p:sp>
      <p:pic>
        <p:nvPicPr>
          <p:cNvPr id="9" name="图片 8"/>
          <p:cNvPicPr>
            <a:picLocks noChangeAspect="1"/>
          </p:cNvPicPr>
          <p:nvPr/>
        </p:nvPicPr>
        <p:blipFill>
          <a:blip r:embed="rId1"/>
          <a:stretch>
            <a:fillRect/>
          </a:stretch>
        </p:blipFill>
        <p:spPr>
          <a:xfrm>
            <a:off x="5106035" y="1021080"/>
            <a:ext cx="7085965" cy="5758815"/>
          </a:xfrm>
          <a:prstGeom prst="rect">
            <a:avLst/>
          </a:prstGeom>
        </p:spPr>
      </p:pic>
      <p:sp>
        <p:nvSpPr>
          <p:cNvPr id="11" name="文本框 10"/>
          <p:cNvSpPr txBox="1"/>
          <p:nvPr/>
        </p:nvSpPr>
        <p:spPr>
          <a:xfrm>
            <a:off x="306705" y="4518025"/>
            <a:ext cx="4559300" cy="1753235"/>
          </a:xfrm>
          <a:prstGeom prst="rect">
            <a:avLst/>
          </a:prstGeom>
          <a:noFill/>
        </p:spPr>
        <p:txBody>
          <a:bodyPr wrap="square" rtlCol="0">
            <a:spAutoFit/>
          </a:bodyPr>
          <a:p>
            <a:pPr indent="0" fontAlgn="auto">
              <a:lnSpc>
                <a:spcPct val="150000"/>
              </a:lnSpc>
            </a:pPr>
            <a:r>
              <a:rPr lang="zh-CN" altLang="en-US"/>
              <a:t>注：智能填充功能在Excel中最多能同时读取并处理两列数据。</a:t>
            </a:r>
            <a:r>
              <a:rPr lang="zh-CN" altLang="en-US">
                <a:solidFill>
                  <a:srgbClr val="FF0000"/>
                </a:solidFill>
              </a:rPr>
              <a:t>如果需要处理三列或更多列的数据</a:t>
            </a:r>
            <a:r>
              <a:rPr lang="zh-CN" altLang="en-US"/>
              <a:t>，那么就需要分两次或多次进行智能填充操作。</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56083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3.3</a:t>
            </a:r>
            <a:r>
              <a:rPr lang="zh-CN" altLang="en-US" sz="3200" b="1">
                <a:effectLst>
                  <a:outerShdw blurRad="50800" dist="38100" dir="2700000" algn="tl" rotWithShape="0">
                    <a:prstClr val="black">
                      <a:alpha val="40000"/>
                    </a:prstClr>
                  </a:outerShdw>
                </a:effectLst>
                <a:sym typeface="+mn-ea"/>
              </a:rPr>
              <a:t>拟合参数</a:t>
            </a:r>
            <a:r>
              <a:rPr lang="zh-CN" altLang="en-US" sz="3200" b="1">
                <a:effectLst>
                  <a:outerShdw blurRad="50800" dist="38100" dir="2700000" algn="tl" rotWithShape="0">
                    <a:prstClr val="black">
                      <a:alpha val="40000"/>
                    </a:prstClr>
                  </a:outerShdw>
                </a:effectLst>
                <a:sym typeface="+mn-ea"/>
              </a:rPr>
              <a:t>获取</a:t>
            </a:r>
            <a:r>
              <a:rPr lang="zh-CN" altLang="en-US" sz="3200" b="1">
                <a:effectLst>
                  <a:outerShdw blurRad="50800" dist="38100" dir="2700000" algn="tl" rotWithShape="0">
                    <a:prstClr val="black">
                      <a:alpha val="40000"/>
                    </a:prstClr>
                  </a:outerShdw>
                </a:effectLst>
                <a:sym typeface="+mn-ea"/>
              </a:rPr>
              <a:t>（侧偏刚度）</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5" name="组合 14"/>
          <p:cNvGrpSpPr/>
          <p:nvPr/>
        </p:nvGrpSpPr>
        <p:grpSpPr>
          <a:xfrm>
            <a:off x="7940040" y="820420"/>
            <a:ext cx="4170680" cy="3792220"/>
            <a:chOff x="0" y="1383"/>
            <a:chExt cx="6568" cy="5972"/>
          </a:xfrm>
        </p:grpSpPr>
        <p:pic>
          <p:nvPicPr>
            <p:cNvPr id="9" name="图片 8"/>
            <p:cNvPicPr>
              <a:picLocks noChangeAspect="1"/>
            </p:cNvPicPr>
            <p:nvPr/>
          </p:nvPicPr>
          <p:blipFill>
            <a:blip r:embed="rId1"/>
            <a:stretch>
              <a:fillRect/>
            </a:stretch>
          </p:blipFill>
          <p:spPr>
            <a:xfrm>
              <a:off x="43" y="4280"/>
              <a:ext cx="6525" cy="1005"/>
            </a:xfrm>
            <a:prstGeom prst="rect">
              <a:avLst/>
            </a:prstGeom>
          </p:spPr>
        </p:pic>
        <p:grpSp>
          <p:nvGrpSpPr>
            <p:cNvPr id="14" name="组合 13"/>
            <p:cNvGrpSpPr/>
            <p:nvPr/>
          </p:nvGrpSpPr>
          <p:grpSpPr>
            <a:xfrm>
              <a:off x="0" y="1383"/>
              <a:ext cx="6568" cy="5972"/>
              <a:chOff x="0" y="1383"/>
              <a:chExt cx="6568" cy="5972"/>
            </a:xfrm>
          </p:grpSpPr>
          <p:pic>
            <p:nvPicPr>
              <p:cNvPr id="2" name="图片 1"/>
              <p:cNvPicPr>
                <a:picLocks noChangeAspect="1"/>
              </p:cNvPicPr>
              <p:nvPr/>
            </p:nvPicPr>
            <p:blipFill>
              <a:blip r:embed="rId2"/>
              <a:stretch>
                <a:fillRect/>
              </a:stretch>
            </p:blipFill>
            <p:spPr>
              <a:xfrm>
                <a:off x="43" y="3064"/>
                <a:ext cx="6524" cy="1170"/>
              </a:xfrm>
              <a:prstGeom prst="rect">
                <a:avLst/>
              </a:prstGeom>
            </p:spPr>
          </p:pic>
          <p:pic>
            <p:nvPicPr>
              <p:cNvPr id="10" name="图片 9"/>
              <p:cNvPicPr>
                <a:picLocks noChangeAspect="1"/>
              </p:cNvPicPr>
              <p:nvPr/>
            </p:nvPicPr>
            <p:blipFill>
              <a:blip r:embed="rId3"/>
              <a:stretch>
                <a:fillRect/>
              </a:stretch>
            </p:blipFill>
            <p:spPr>
              <a:xfrm>
                <a:off x="43" y="1383"/>
                <a:ext cx="6524" cy="1635"/>
              </a:xfrm>
              <a:prstGeom prst="rect">
                <a:avLst/>
              </a:prstGeom>
            </p:spPr>
          </p:pic>
          <p:pic>
            <p:nvPicPr>
              <p:cNvPr id="11" name="图片 10"/>
              <p:cNvPicPr>
                <a:picLocks noChangeAspect="1"/>
              </p:cNvPicPr>
              <p:nvPr/>
            </p:nvPicPr>
            <p:blipFill>
              <a:blip r:embed="rId4"/>
              <a:stretch>
                <a:fillRect/>
              </a:stretch>
            </p:blipFill>
            <p:spPr>
              <a:xfrm>
                <a:off x="0" y="5285"/>
                <a:ext cx="6568" cy="2070"/>
              </a:xfrm>
              <a:prstGeom prst="rect">
                <a:avLst/>
              </a:prstGeom>
            </p:spPr>
          </p:pic>
        </p:grpSp>
      </p:grpSp>
      <p:pic>
        <p:nvPicPr>
          <p:cNvPr id="12" name="图片 11"/>
          <p:cNvPicPr>
            <a:picLocks noChangeAspect="1"/>
          </p:cNvPicPr>
          <p:nvPr/>
        </p:nvPicPr>
        <p:blipFill>
          <a:blip r:embed="rId5"/>
          <a:stretch>
            <a:fillRect/>
          </a:stretch>
        </p:blipFill>
        <p:spPr>
          <a:xfrm>
            <a:off x="198755" y="3601720"/>
            <a:ext cx="7052310" cy="3068955"/>
          </a:xfrm>
          <a:prstGeom prst="rect">
            <a:avLst/>
          </a:prstGeom>
        </p:spPr>
      </p:pic>
      <p:sp>
        <p:nvSpPr>
          <p:cNvPr id="13" name="文本框 12"/>
          <p:cNvSpPr txBox="1"/>
          <p:nvPr/>
        </p:nvSpPr>
        <p:spPr>
          <a:xfrm>
            <a:off x="0" y="913765"/>
            <a:ext cx="8021955" cy="2584450"/>
          </a:xfrm>
          <a:prstGeom prst="rect">
            <a:avLst/>
          </a:prstGeom>
          <a:noFill/>
        </p:spPr>
        <p:txBody>
          <a:bodyPr wrap="square" rtlCol="0" anchor="t">
            <a:spAutoFit/>
          </a:bodyPr>
          <a:p>
            <a:pPr indent="0" fontAlgn="auto">
              <a:lnSpc>
                <a:spcPct val="150000"/>
              </a:lnSpc>
            </a:pPr>
            <a:r>
              <a:rPr lang="zh-CN" altLang="en-US"/>
              <a:t>在Carsim软件中，我们首先要点开轮胎属性界面，并记录下当前的垂向载荷数值。随后，进入侧偏特性图界面，找到与先前记录的垂向载荷相对应的那一列数据。接下来，将这些关键数据导入Excel中进行保存。之后，在Matlab中打开cftool工具箱对导入的Excel数据进行拟合。需要注意的是，在计算侧偏刚度时，应确保只选取数据中的线性区域进行拟合，因为侧偏刚度是在线性范围内计算的。此外，还需注意侧偏刚度通常为负值，这一点在数据处理时需要特别留意。</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87040" y="1615440"/>
            <a:ext cx="6096000" cy="2917190"/>
            <a:chOff x="4704" y="2544"/>
            <a:chExt cx="9600" cy="4594"/>
          </a:xfrm>
        </p:grpSpPr>
        <p:sp>
          <p:nvSpPr>
            <p:cNvPr id="7" name="文本框 6"/>
            <p:cNvSpPr txBox="1"/>
            <p:nvPr/>
          </p:nvSpPr>
          <p:spPr>
            <a:xfrm>
              <a:off x="4704" y="2544"/>
              <a:ext cx="8741" cy="1695"/>
            </a:xfrm>
            <a:prstGeom prst="rect">
              <a:avLst/>
            </a:prstGeom>
            <a:noFill/>
          </p:spPr>
          <p:txBody>
            <a:bodyPr wrap="none" rtlCol="0">
              <a:spAutoFit/>
            </a:bodyPr>
            <a:p>
              <a:pPr algn="l"/>
              <a:r>
                <a:rPr lang="en-US" sz="3200" b="1">
                  <a:effectLst>
                    <a:outerShdw blurRad="50800" dist="38100" dir="2700000" algn="tl" rotWithShape="0">
                      <a:prstClr val="black">
                        <a:alpha val="40000"/>
                      </a:prstClr>
                    </a:outerShdw>
                  </a:effectLst>
                  <a:sym typeface="+mn-ea"/>
                </a:rPr>
                <a:t>4.</a:t>
              </a:r>
              <a:r>
                <a:rPr lang="en-US" sz="3200" b="1">
                  <a:effectLst>
                    <a:outerShdw blurRad="50800" dist="38100" dir="2700000" algn="tl" rotWithShape="0">
                      <a:prstClr val="black">
                        <a:alpha val="40000"/>
                      </a:prstClr>
                    </a:outerShdw>
                  </a:effectLst>
                  <a:sym typeface="+mn-ea"/>
                </a:rPr>
                <a:t>Carsim</a:t>
              </a:r>
              <a:r>
                <a:rPr lang="zh-CN" altLang="en-US" sz="3200" b="1">
                  <a:effectLst>
                    <a:outerShdw blurRad="50800" dist="38100" dir="2700000" algn="tl" rotWithShape="0">
                      <a:prstClr val="black">
                        <a:alpha val="40000"/>
                      </a:prstClr>
                    </a:outerShdw>
                  </a:effectLst>
                  <a:sym typeface="+mn-ea"/>
                </a:rPr>
                <a:t>及</a:t>
              </a:r>
              <a:r>
                <a:rPr lang="en-US" altLang="zh-CN" sz="3200" b="1">
                  <a:effectLst>
                    <a:outerShdw blurRad="50800" dist="38100" dir="2700000" algn="tl" rotWithShape="0">
                      <a:prstClr val="black">
                        <a:alpha val="40000"/>
                      </a:prstClr>
                    </a:outerShdw>
                  </a:effectLst>
                  <a:sym typeface="+mn-ea"/>
                </a:rPr>
                <a:t>Simlink</a:t>
              </a:r>
              <a:r>
                <a:rPr lang="zh-CN" altLang="en-US" sz="3200" b="1">
                  <a:effectLst>
                    <a:outerShdw blurRad="50800" dist="38100" dir="2700000" algn="tl" rotWithShape="0">
                      <a:prstClr val="black">
                        <a:alpha val="40000"/>
                      </a:prstClr>
                    </a:outerShdw>
                  </a:effectLst>
                  <a:sym typeface="+mn-ea"/>
                </a:rPr>
                <a:t>的联合仿真</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endParaRPr>
            </a:p>
          </p:txBody>
        </p:sp>
        <p:sp>
          <p:nvSpPr>
            <p:cNvPr id="3" name="文本框 2"/>
            <p:cNvSpPr txBox="1"/>
            <p:nvPr/>
          </p:nvSpPr>
          <p:spPr>
            <a:xfrm>
              <a:off x="4704" y="3941"/>
              <a:ext cx="9600" cy="3197"/>
            </a:xfrm>
            <a:prstGeom prst="rect">
              <a:avLst/>
            </a:prstGeom>
            <a:noFill/>
          </p:spPr>
          <p:txBody>
            <a:bodyPr wrap="square" rtlCol="0" anchor="t">
              <a:spAutoFit/>
            </a:bodyPr>
            <a:p>
              <a:pPr indent="0" algn="l" fontAlgn="auto">
                <a:lnSpc>
                  <a:spcPct val="150000"/>
                </a:lnSpc>
                <a:buClrTx/>
                <a:buSzTx/>
                <a:buFontTx/>
              </a:pPr>
              <a:r>
                <a:rPr lang="zh-CN" altLang="en-US" sz="2800" b="1">
                  <a:effectLst>
                    <a:outerShdw blurRad="50800" dist="38100" dir="2700000" algn="tl" rotWithShape="0">
                      <a:prstClr val="black">
                        <a:alpha val="40000"/>
                      </a:prstClr>
                    </a:outerShdw>
                  </a:effectLst>
                  <a:sym typeface="+mn-ea"/>
                </a:rPr>
                <a:t>4.1联合仿真模型建立</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solidFill>
                    <a:srgbClr val="FF0000"/>
                  </a:solidFill>
                  <a:effectLst>
                    <a:outerShdw blurRad="50800" dist="38100" dir="2700000" algn="tl" rotWithShape="0">
                      <a:prstClr val="black">
                        <a:alpha val="40000"/>
                      </a:prstClr>
                    </a:outerShdw>
                  </a:effectLst>
                  <a:sym typeface="+mn-ea"/>
                </a:rPr>
                <a:t>4.2</a:t>
              </a:r>
              <a:r>
                <a:rPr lang="zh-CN" altLang="en-US" sz="2800" b="1">
                  <a:solidFill>
                    <a:srgbClr val="FF0000"/>
                  </a:solidFill>
                  <a:effectLst>
                    <a:outerShdw blurRad="50800" dist="38100" dir="2700000" algn="tl" rotWithShape="0">
                      <a:prstClr val="black">
                        <a:alpha val="40000"/>
                      </a:prstClr>
                    </a:outerShdw>
                  </a:effectLst>
                  <a:sym typeface="+mn-ea"/>
                </a:rPr>
                <a:t>详解</a:t>
              </a:r>
              <a:r>
                <a:rPr lang="en-US" sz="2800" b="1">
                  <a:solidFill>
                    <a:srgbClr val="FF0000"/>
                  </a:solidFill>
                  <a:effectLst>
                    <a:outerShdw blurRad="50800" dist="38100" dir="2700000" algn="tl" rotWithShape="0">
                      <a:prstClr val="black">
                        <a:alpha val="40000"/>
                      </a:prstClr>
                    </a:outerShdw>
                  </a:effectLst>
                  <a:sym typeface="+mn-ea"/>
                </a:rPr>
                <a:t>Carsim</a:t>
              </a:r>
              <a:r>
                <a:rPr lang="zh-CN" altLang="en-US" sz="2800" b="1">
                  <a:solidFill>
                    <a:srgbClr val="FF0000"/>
                  </a:solidFill>
                  <a:effectLst>
                    <a:outerShdw blurRad="50800" dist="38100" dir="2700000" algn="tl" rotWithShape="0">
                      <a:prstClr val="black">
                        <a:alpha val="40000"/>
                      </a:prstClr>
                    </a:outerShdw>
                  </a:effectLst>
                  <a:sym typeface="+mn-ea"/>
                </a:rPr>
                <a:t>中的线控转向</a:t>
              </a:r>
              <a:endParaRPr lang="zh-CN" altLang="en-US" sz="2800" b="1">
                <a:solidFill>
                  <a:srgbClr val="FF0000"/>
                </a:solidFill>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4.3</a:t>
              </a:r>
              <a:r>
                <a:rPr lang="zh-CN" altLang="en-US" sz="2800" b="1">
                  <a:effectLst>
                    <a:outerShdw blurRad="50800" dist="38100" dir="2700000" algn="tl" rotWithShape="0">
                      <a:prstClr val="black">
                        <a:alpha val="40000"/>
                      </a:prstClr>
                    </a:outerShdw>
                  </a:effectLst>
                  <a:sym typeface="+mn-ea"/>
                </a:rPr>
                <a:t>工况测试</a:t>
              </a:r>
              <a:endParaRPr lang="zh-CN" altLang="en-US" sz="2800" b="1">
                <a:effectLst>
                  <a:outerShdw blurRad="50800" dist="38100" dir="2700000" algn="tl" rotWithShape="0">
                    <a:prstClr val="black">
                      <a:alpha val="40000"/>
                    </a:prstClr>
                  </a:outerShdw>
                </a:effectLst>
                <a:sym typeface="+mn-ea"/>
              </a:endParaRPr>
            </a:p>
          </p:txBody>
        </p:sp>
      </p:gr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982720" cy="107632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4.1联合仿真模型建立</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矩形 13"/>
          <p:cNvSpPr/>
          <p:nvPr/>
        </p:nvSpPr>
        <p:spPr>
          <a:xfrm>
            <a:off x="362585" y="1620520"/>
            <a:ext cx="208026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方向盘角度</a:t>
            </a:r>
            <a:endParaRPr lang="zh-CN" altLang="en-US"/>
          </a:p>
        </p:txBody>
      </p:sp>
      <p:sp>
        <p:nvSpPr>
          <p:cNvPr id="16" name="矩形 15"/>
          <p:cNvSpPr/>
          <p:nvPr/>
        </p:nvSpPr>
        <p:spPr>
          <a:xfrm>
            <a:off x="7453630" y="1620520"/>
            <a:ext cx="268732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理想前轮转角</a:t>
            </a:r>
            <a:endParaRPr lang="zh-CN" altLang="en-US"/>
          </a:p>
        </p:txBody>
      </p:sp>
      <p:sp>
        <p:nvSpPr>
          <p:cNvPr id="17" name="矩形 16"/>
          <p:cNvSpPr/>
          <p:nvPr/>
        </p:nvSpPr>
        <p:spPr>
          <a:xfrm>
            <a:off x="3711575" y="1035050"/>
            <a:ext cx="2473325" cy="1949450"/>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右箭头 18"/>
          <p:cNvSpPr/>
          <p:nvPr/>
        </p:nvSpPr>
        <p:spPr>
          <a:xfrm>
            <a:off x="6320155" y="1892935"/>
            <a:ext cx="85852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右箭头 19"/>
          <p:cNvSpPr/>
          <p:nvPr/>
        </p:nvSpPr>
        <p:spPr>
          <a:xfrm>
            <a:off x="2602865" y="1892935"/>
            <a:ext cx="85852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nvSpPr>
        <p:spPr>
          <a:xfrm>
            <a:off x="400685" y="3690620"/>
            <a:ext cx="155638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实际前轮转角</a:t>
            </a:r>
            <a:endParaRPr lang="zh-CN" altLang="en-US"/>
          </a:p>
        </p:txBody>
      </p:sp>
      <p:sp>
        <p:nvSpPr>
          <p:cNvPr id="22" name="右箭头 21"/>
          <p:cNvSpPr/>
          <p:nvPr/>
        </p:nvSpPr>
        <p:spPr>
          <a:xfrm>
            <a:off x="2229485" y="3963670"/>
            <a:ext cx="85852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矩形 22"/>
          <p:cNvSpPr/>
          <p:nvPr/>
        </p:nvSpPr>
        <p:spPr>
          <a:xfrm>
            <a:off x="3360420" y="3690620"/>
            <a:ext cx="155638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齿条长度</a:t>
            </a:r>
            <a:r>
              <a:rPr lang="en-US" altLang="zh-CN"/>
              <a:t>xr</a:t>
            </a:r>
            <a:endParaRPr lang="en-US" altLang="zh-CN"/>
          </a:p>
        </p:txBody>
      </p:sp>
      <p:sp>
        <p:nvSpPr>
          <p:cNvPr id="25" name="右箭头 24"/>
          <p:cNvSpPr/>
          <p:nvPr/>
        </p:nvSpPr>
        <p:spPr>
          <a:xfrm>
            <a:off x="5189220" y="3963670"/>
            <a:ext cx="85852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nvSpPr>
        <p:spPr>
          <a:xfrm>
            <a:off x="6320155" y="3690620"/>
            <a:ext cx="213233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执行电机电压</a:t>
            </a:r>
            <a:r>
              <a:rPr lang="en-US" altLang="zh-CN"/>
              <a:t>Ufa</a:t>
            </a:r>
            <a:endParaRPr lang="en-US" altLang="zh-CN"/>
          </a:p>
        </p:txBody>
      </p:sp>
      <p:sp>
        <p:nvSpPr>
          <p:cNvPr id="30" name="文本框 29"/>
          <p:cNvSpPr txBox="1"/>
          <p:nvPr/>
        </p:nvSpPr>
        <p:spPr>
          <a:xfrm>
            <a:off x="4342130" y="1505585"/>
            <a:ext cx="1332865" cy="953135"/>
          </a:xfrm>
          <a:prstGeom prst="rect">
            <a:avLst/>
          </a:prstGeom>
          <a:noFill/>
        </p:spPr>
        <p:txBody>
          <a:bodyPr wrap="square" rtlCol="0">
            <a:spAutoFit/>
          </a:bodyPr>
          <a:p>
            <a:r>
              <a:rPr lang="zh-CN" altLang="en-US" sz="2800"/>
              <a:t>角传动比算法</a:t>
            </a:r>
            <a:endParaRPr lang="zh-CN" altLang="en-US" sz="2800"/>
          </a:p>
        </p:txBody>
      </p:sp>
      <p:sp>
        <p:nvSpPr>
          <p:cNvPr id="32" name="文本框 31"/>
          <p:cNvSpPr txBox="1"/>
          <p:nvPr/>
        </p:nvSpPr>
        <p:spPr>
          <a:xfrm>
            <a:off x="659765" y="2984500"/>
            <a:ext cx="1229995" cy="368300"/>
          </a:xfrm>
          <a:prstGeom prst="rect">
            <a:avLst/>
          </a:prstGeom>
          <a:noFill/>
        </p:spPr>
        <p:txBody>
          <a:bodyPr wrap="square" rtlCol="0">
            <a:spAutoFit/>
          </a:bodyPr>
          <a:p>
            <a:r>
              <a:rPr lang="zh-CN" altLang="en-US">
                <a:solidFill>
                  <a:srgbClr val="FF0000"/>
                </a:solidFill>
              </a:rPr>
              <a:t>如何执行？</a:t>
            </a:r>
            <a:endParaRPr lang="zh-CN" altLang="en-US">
              <a:solidFill>
                <a:srgbClr val="FF0000"/>
              </a:solidFill>
            </a:endParaRPr>
          </a:p>
        </p:txBody>
      </p:sp>
      <p:sp>
        <p:nvSpPr>
          <p:cNvPr id="33" name="文本框 32"/>
          <p:cNvSpPr txBox="1"/>
          <p:nvPr/>
        </p:nvSpPr>
        <p:spPr>
          <a:xfrm>
            <a:off x="2346325" y="2984500"/>
            <a:ext cx="1229995" cy="368300"/>
          </a:xfrm>
          <a:prstGeom prst="rect">
            <a:avLst/>
          </a:prstGeom>
          <a:noFill/>
        </p:spPr>
        <p:txBody>
          <a:bodyPr wrap="square" rtlCol="0">
            <a:spAutoFit/>
          </a:bodyPr>
          <a:p>
            <a:r>
              <a:rPr lang="zh-CN" altLang="en-US"/>
              <a:t>如何设计？</a:t>
            </a:r>
            <a:endParaRPr lang="zh-CN" altLang="en-US"/>
          </a:p>
        </p:txBody>
      </p:sp>
      <p:sp>
        <p:nvSpPr>
          <p:cNvPr id="35" name="矩形 34"/>
          <p:cNvSpPr/>
          <p:nvPr/>
        </p:nvSpPr>
        <p:spPr>
          <a:xfrm>
            <a:off x="307975" y="4862195"/>
            <a:ext cx="268732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理想前轮转角</a:t>
            </a:r>
            <a:endParaRPr lang="zh-CN" altLang="en-US"/>
          </a:p>
        </p:txBody>
      </p:sp>
      <p:sp>
        <p:nvSpPr>
          <p:cNvPr id="41" name="矩形 40"/>
          <p:cNvSpPr/>
          <p:nvPr/>
        </p:nvSpPr>
        <p:spPr>
          <a:xfrm>
            <a:off x="307975" y="5942330"/>
            <a:ext cx="268732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实际前轮转角</a:t>
            </a:r>
            <a:endParaRPr lang="zh-CN" altLang="en-US"/>
          </a:p>
        </p:txBody>
      </p:sp>
      <p:sp>
        <p:nvSpPr>
          <p:cNvPr id="42" name="矩形 41"/>
          <p:cNvSpPr/>
          <p:nvPr/>
        </p:nvSpPr>
        <p:spPr>
          <a:xfrm>
            <a:off x="3461385" y="5417820"/>
            <a:ext cx="155638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t>PID</a:t>
            </a:r>
            <a:endParaRPr lang="zh-CN" altLang="en-US"/>
          </a:p>
        </p:txBody>
      </p:sp>
      <p:sp>
        <p:nvSpPr>
          <p:cNvPr id="45" name="矩形 44"/>
          <p:cNvSpPr/>
          <p:nvPr/>
        </p:nvSpPr>
        <p:spPr>
          <a:xfrm>
            <a:off x="5483860" y="5417820"/>
            <a:ext cx="213233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执行电机电压</a:t>
            </a:r>
            <a:r>
              <a:rPr lang="en-US" altLang="zh-CN"/>
              <a:t>Ufa</a:t>
            </a:r>
            <a:endParaRPr lang="en-US" altLang="zh-CN"/>
          </a:p>
        </p:txBody>
      </p:sp>
      <p:sp>
        <p:nvSpPr>
          <p:cNvPr id="46" name="矩形 45"/>
          <p:cNvSpPr/>
          <p:nvPr/>
        </p:nvSpPr>
        <p:spPr>
          <a:xfrm>
            <a:off x="8082280" y="5417820"/>
            <a:ext cx="155638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齿条长度</a:t>
            </a:r>
            <a:r>
              <a:rPr lang="en-US" altLang="zh-CN"/>
              <a:t>xr</a:t>
            </a:r>
            <a:endParaRPr lang="en-US" altLang="zh-CN"/>
          </a:p>
        </p:txBody>
      </p:sp>
      <p:sp>
        <p:nvSpPr>
          <p:cNvPr id="47" name="矩形 46"/>
          <p:cNvSpPr/>
          <p:nvPr/>
        </p:nvSpPr>
        <p:spPr>
          <a:xfrm>
            <a:off x="10104755" y="5417820"/>
            <a:ext cx="155638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实际前轮转角</a:t>
            </a:r>
            <a:endParaRPr lang="zh-CN" altLang="en-US"/>
          </a:p>
        </p:txBody>
      </p:sp>
      <p:sp>
        <p:nvSpPr>
          <p:cNvPr id="48" name="矩形 47"/>
          <p:cNvSpPr/>
          <p:nvPr/>
        </p:nvSpPr>
        <p:spPr>
          <a:xfrm>
            <a:off x="18819495" y="7145020"/>
            <a:ext cx="155638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齿条长度</a:t>
            </a:r>
            <a:r>
              <a:rPr lang="en-US" altLang="zh-CN"/>
              <a:t>xr</a:t>
            </a:r>
            <a:endParaRPr lang="en-US" altLang="zh-CN"/>
          </a:p>
        </p:txBody>
      </p:sp>
      <p:sp>
        <p:nvSpPr>
          <p:cNvPr id="49" name="右箭头 48"/>
          <p:cNvSpPr/>
          <p:nvPr/>
        </p:nvSpPr>
        <p:spPr>
          <a:xfrm>
            <a:off x="5017770" y="5701030"/>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右箭头 49"/>
          <p:cNvSpPr/>
          <p:nvPr/>
        </p:nvSpPr>
        <p:spPr>
          <a:xfrm>
            <a:off x="7616190" y="5711190"/>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右箭头 50"/>
          <p:cNvSpPr/>
          <p:nvPr/>
        </p:nvSpPr>
        <p:spPr>
          <a:xfrm>
            <a:off x="9638665" y="5711190"/>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右箭头 51"/>
          <p:cNvSpPr/>
          <p:nvPr/>
        </p:nvSpPr>
        <p:spPr>
          <a:xfrm rot="3060000">
            <a:off x="2991485" y="5251450"/>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3" name="右箭头 52"/>
          <p:cNvSpPr/>
          <p:nvPr/>
        </p:nvSpPr>
        <p:spPr>
          <a:xfrm rot="18540000" flipV="1">
            <a:off x="2991485" y="6071235"/>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982720" cy="107632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4.1联合仿真模型建立</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0" y="810260"/>
            <a:ext cx="9276715" cy="5902325"/>
          </a:xfrm>
          <a:prstGeom prst="rect">
            <a:avLst/>
          </a:prstGeom>
        </p:spPr>
      </p:pic>
      <p:sp>
        <p:nvSpPr>
          <p:cNvPr id="4" name="文本框 3"/>
          <p:cNvSpPr txBox="1"/>
          <p:nvPr/>
        </p:nvSpPr>
        <p:spPr>
          <a:xfrm>
            <a:off x="9276715" y="4458335"/>
            <a:ext cx="2548890" cy="922020"/>
          </a:xfrm>
          <a:prstGeom prst="rect">
            <a:avLst/>
          </a:prstGeom>
          <a:noFill/>
        </p:spPr>
        <p:txBody>
          <a:bodyPr wrap="square" rtlCol="0">
            <a:spAutoFit/>
          </a:bodyPr>
          <a:p>
            <a:pPr indent="0" fontAlgn="auto">
              <a:lnSpc>
                <a:spcPct val="150000"/>
              </a:lnSpc>
            </a:pPr>
            <a:r>
              <a:rPr lang="zh-CN" altLang="en-US">
                <a:solidFill>
                  <a:srgbClr val="FF0000"/>
                </a:solidFill>
              </a:rPr>
              <a:t>问：这个输入给车辆的转角是个什么转角？</a:t>
            </a:r>
            <a:endParaRPr lang="zh-CN" altLang="en-US">
              <a:solidFill>
                <a:srgbClr val="FF0000"/>
              </a:solidFill>
            </a:endParaRPr>
          </a:p>
        </p:txBody>
      </p:sp>
      <p:sp>
        <p:nvSpPr>
          <p:cNvPr id="9" name="文本框 8"/>
          <p:cNvSpPr txBox="1"/>
          <p:nvPr/>
        </p:nvSpPr>
        <p:spPr>
          <a:xfrm>
            <a:off x="9276715" y="1031240"/>
            <a:ext cx="2915920" cy="2999740"/>
          </a:xfrm>
          <a:prstGeom prst="rect">
            <a:avLst/>
          </a:prstGeom>
          <a:noFill/>
        </p:spPr>
        <p:txBody>
          <a:bodyPr wrap="square" rtlCol="0">
            <a:spAutoFit/>
          </a:bodyPr>
          <a:p>
            <a:pPr indent="0" fontAlgn="auto">
              <a:lnSpc>
                <a:spcPct val="150000"/>
              </a:lnSpc>
            </a:pPr>
            <a:r>
              <a:rPr lang="zh-CN" altLang="en-US"/>
              <a:t>虽然转向柱等机械系统被取消了，但是其余地方的动力学模型仍在。</a:t>
            </a:r>
            <a:endParaRPr lang="zh-CN" altLang="en-US"/>
          </a:p>
          <a:p>
            <a:pPr indent="0" fontAlgn="auto">
              <a:lnSpc>
                <a:spcPct val="150000"/>
              </a:lnSpc>
            </a:pPr>
            <a:endParaRPr lang="zh-CN" altLang="en-US"/>
          </a:p>
          <a:p>
            <a:pPr indent="0" fontAlgn="auto">
              <a:lnSpc>
                <a:spcPct val="150000"/>
              </a:lnSpc>
            </a:pPr>
            <a:r>
              <a:rPr lang="zh-CN" altLang="en-US"/>
              <a:t>如果没有仍是机械转向，那这个地方是不是可以类比成方向盘角度输入？</a:t>
            </a:r>
            <a:endParaRPr lang="zh-CN" altLang="en-US"/>
          </a:p>
        </p:txBody>
      </p:sp>
      <p:sp>
        <p:nvSpPr>
          <p:cNvPr id="11" name="文本框 10"/>
          <p:cNvSpPr txBox="1"/>
          <p:nvPr/>
        </p:nvSpPr>
        <p:spPr>
          <a:xfrm>
            <a:off x="9276715" y="5680075"/>
            <a:ext cx="2548890" cy="506730"/>
          </a:xfrm>
          <a:prstGeom prst="rect">
            <a:avLst/>
          </a:prstGeom>
          <a:noFill/>
        </p:spPr>
        <p:txBody>
          <a:bodyPr wrap="square" rtlCol="0">
            <a:spAutoFit/>
          </a:bodyPr>
          <a:p>
            <a:pPr indent="0" fontAlgn="auto">
              <a:lnSpc>
                <a:spcPct val="150000"/>
              </a:lnSpc>
            </a:pPr>
            <a:r>
              <a:rPr lang="zh-CN" altLang="en-US">
                <a:solidFill>
                  <a:srgbClr val="FF0000"/>
                </a:solidFill>
              </a:rPr>
              <a:t>经过修正后的前轮转角</a:t>
            </a:r>
            <a:endParaRPr lang="zh-CN" altLang="en-US">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982720" cy="107632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4.1联合仿真模型建立</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0" y="949325"/>
            <a:ext cx="5985510" cy="1540510"/>
          </a:xfrm>
          <a:prstGeom prst="rect">
            <a:avLst/>
          </a:prstGeom>
        </p:spPr>
      </p:pic>
      <p:pic>
        <p:nvPicPr>
          <p:cNvPr id="8" name="图片 7"/>
          <p:cNvPicPr>
            <a:picLocks noChangeAspect="1"/>
          </p:cNvPicPr>
          <p:nvPr/>
        </p:nvPicPr>
        <p:blipFill>
          <a:blip r:embed="rId2"/>
          <a:stretch>
            <a:fillRect/>
          </a:stretch>
        </p:blipFill>
        <p:spPr>
          <a:xfrm>
            <a:off x="198755" y="2767965"/>
            <a:ext cx="5786755" cy="3026410"/>
          </a:xfrm>
          <a:prstGeom prst="rect">
            <a:avLst/>
          </a:prstGeom>
        </p:spPr>
      </p:pic>
      <p:sp>
        <p:nvSpPr>
          <p:cNvPr id="10" name="文本框 9"/>
          <p:cNvSpPr txBox="1"/>
          <p:nvPr/>
        </p:nvSpPr>
        <p:spPr>
          <a:xfrm>
            <a:off x="6577965" y="1214120"/>
            <a:ext cx="4942840" cy="922020"/>
          </a:xfrm>
          <a:prstGeom prst="rect">
            <a:avLst/>
          </a:prstGeom>
          <a:noFill/>
        </p:spPr>
        <p:txBody>
          <a:bodyPr wrap="square" rtlCol="0">
            <a:spAutoFit/>
          </a:bodyPr>
          <a:p>
            <a:pPr indent="0" fontAlgn="auto">
              <a:lnSpc>
                <a:spcPct val="150000"/>
              </a:lnSpc>
            </a:pPr>
            <a:r>
              <a:rPr lang="zh-CN" altLang="en-US"/>
              <a:t>输入参数：</a:t>
            </a:r>
            <a:endParaRPr lang="zh-CN" altLang="en-US"/>
          </a:p>
          <a:p>
            <a:pPr indent="0" fontAlgn="auto">
              <a:lnSpc>
                <a:spcPct val="150000"/>
              </a:lnSpc>
            </a:pPr>
            <a:r>
              <a:rPr lang="zh-CN" altLang="en-US"/>
              <a:t>左前轮转角、右前轮转角（经过修正后的）</a:t>
            </a:r>
            <a:endParaRPr lang="zh-CN" altLang="en-US"/>
          </a:p>
        </p:txBody>
      </p:sp>
      <p:sp>
        <p:nvSpPr>
          <p:cNvPr id="11" name="文本框 10"/>
          <p:cNvSpPr txBox="1"/>
          <p:nvPr/>
        </p:nvSpPr>
        <p:spPr>
          <a:xfrm>
            <a:off x="6506845" y="2908935"/>
            <a:ext cx="5345430" cy="1462405"/>
          </a:xfrm>
          <a:prstGeom prst="rect">
            <a:avLst/>
          </a:prstGeom>
          <a:noFill/>
        </p:spPr>
        <p:txBody>
          <a:bodyPr wrap="square" rtlCol="0">
            <a:noAutofit/>
          </a:bodyPr>
          <a:p>
            <a:pPr indent="0" fontAlgn="auto">
              <a:lnSpc>
                <a:spcPct val="150000"/>
              </a:lnSpc>
            </a:pPr>
            <a:r>
              <a:rPr lang="zh-CN" altLang="en-US"/>
              <a:t>输出参数：</a:t>
            </a:r>
            <a:endParaRPr lang="zh-CN" altLang="en-US"/>
          </a:p>
          <a:p>
            <a:pPr indent="0" fontAlgn="auto">
              <a:lnSpc>
                <a:spcPct val="150000"/>
              </a:lnSpc>
            </a:pPr>
            <a:r>
              <a:rPr lang="zh-CN" altLang="en-US">
                <a:gradFill>
                  <a:gsLst>
                    <a:gs pos="50000">
                      <a:schemeClr val="accent5"/>
                    </a:gs>
                    <a:gs pos="0">
                      <a:schemeClr val="accent5">
                        <a:lumMod val="25000"/>
                        <a:lumOff val="75000"/>
                      </a:schemeClr>
                    </a:gs>
                    <a:gs pos="100000">
                      <a:schemeClr val="accent5">
                        <a:lumMod val="85000"/>
                      </a:schemeClr>
                    </a:gs>
                  </a:gsLst>
                  <a:lin ang="5400000" scaled="1"/>
                </a:gradFill>
              </a:rPr>
              <a:t>方向盘转角</a:t>
            </a:r>
            <a:r>
              <a:rPr lang="zh-CN" altLang="en-US"/>
              <a:t>、左前轮回正力矩、右</a:t>
            </a:r>
            <a:r>
              <a:rPr lang="zh-CN" altLang="en-US">
                <a:sym typeface="+mn-ea"/>
              </a:rPr>
              <a:t>前轮回正力矩</a:t>
            </a:r>
            <a:endParaRPr lang="zh-CN" altLang="en-US">
              <a:sym typeface="+mn-ea"/>
            </a:endParaRPr>
          </a:p>
          <a:p>
            <a:pPr indent="0" fontAlgn="auto">
              <a:lnSpc>
                <a:spcPct val="150000"/>
              </a:lnSpc>
            </a:pPr>
            <a:r>
              <a:rPr lang="zh-CN" altLang="en-US">
                <a:sym typeface="+mn-ea"/>
              </a:rPr>
              <a:t>左前轮转角、右前轮转角（实际）、纵向车速</a:t>
            </a:r>
            <a:endParaRPr lang="zh-CN" altLang="en-US"/>
          </a:p>
          <a:p>
            <a:pPr indent="0" fontAlgn="auto">
              <a:lnSpc>
                <a:spcPct val="150000"/>
              </a:lnSpc>
            </a:pPr>
            <a:endParaRPr lang="zh-CN" altLang="en-US"/>
          </a:p>
          <a:p>
            <a:pPr indent="0" fontAlgn="auto">
              <a:lnSpc>
                <a:spcPct val="150000"/>
              </a:lnSpc>
            </a:pP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982720" cy="107632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4.1联合仿真模型建立</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98755" y="949325"/>
            <a:ext cx="5977890" cy="3334385"/>
          </a:xfrm>
          <a:prstGeom prst="rect">
            <a:avLst/>
          </a:prstGeom>
        </p:spPr>
      </p:pic>
      <p:pic>
        <p:nvPicPr>
          <p:cNvPr id="4" name="图片 3"/>
          <p:cNvPicPr>
            <a:picLocks noChangeAspect="1"/>
          </p:cNvPicPr>
          <p:nvPr/>
        </p:nvPicPr>
        <p:blipFill>
          <a:blip r:embed="rId2"/>
          <a:stretch>
            <a:fillRect/>
          </a:stretch>
        </p:blipFill>
        <p:spPr>
          <a:xfrm>
            <a:off x="5782945" y="898525"/>
            <a:ext cx="6087110" cy="3562350"/>
          </a:xfrm>
          <a:prstGeom prst="rect">
            <a:avLst/>
          </a:prstGeom>
        </p:spPr>
      </p:pic>
      <p:pic>
        <p:nvPicPr>
          <p:cNvPr id="9" name="图片 8"/>
          <p:cNvPicPr>
            <a:picLocks noChangeAspect="1"/>
          </p:cNvPicPr>
          <p:nvPr/>
        </p:nvPicPr>
        <p:blipFill>
          <a:blip r:embed="rId3"/>
          <a:stretch>
            <a:fillRect/>
          </a:stretch>
        </p:blipFill>
        <p:spPr>
          <a:xfrm>
            <a:off x="279400" y="4468495"/>
            <a:ext cx="4743450" cy="1638300"/>
          </a:xfrm>
          <a:prstGeom prst="rect">
            <a:avLst/>
          </a:prstGeom>
        </p:spPr>
      </p:pic>
      <p:sp>
        <p:nvSpPr>
          <p:cNvPr id="12" name="文本框 11"/>
          <p:cNvSpPr txBox="1"/>
          <p:nvPr/>
        </p:nvSpPr>
        <p:spPr>
          <a:xfrm>
            <a:off x="5843270" y="5495290"/>
            <a:ext cx="4064000" cy="922020"/>
          </a:xfrm>
          <a:prstGeom prst="rect">
            <a:avLst/>
          </a:prstGeom>
          <a:noFill/>
        </p:spPr>
        <p:txBody>
          <a:bodyPr wrap="square" rtlCol="0">
            <a:spAutoFit/>
          </a:bodyPr>
          <a:p>
            <a:pPr indent="0" fontAlgn="auto">
              <a:lnSpc>
                <a:spcPct val="150000"/>
              </a:lnSpc>
            </a:pPr>
            <a:r>
              <a:rPr lang="zh-CN" altLang="en-US"/>
              <a:t>先在</a:t>
            </a:r>
            <a:r>
              <a:rPr lang="en-US" altLang="zh-CN"/>
              <a:t>excel</a:t>
            </a:r>
            <a:r>
              <a:rPr lang="zh-CN" altLang="en-US"/>
              <a:t>查看中再</a:t>
            </a:r>
            <a:r>
              <a:rPr lang="zh-CN" altLang="en-US">
                <a:sym typeface="+mn-ea"/>
              </a:rPr>
              <a:t>导入到</a:t>
            </a:r>
            <a:r>
              <a:rPr lang="en-US" altLang="zh-CN"/>
              <a:t>matalb</a:t>
            </a:r>
            <a:r>
              <a:rPr lang="zh-CN" altLang="en-US"/>
              <a:t>中</a:t>
            </a:r>
            <a:endParaRPr lang="zh-CN" altLang="en-US"/>
          </a:p>
          <a:p>
            <a:pPr indent="0" fontAlgn="auto">
              <a:lnSpc>
                <a:spcPct val="150000"/>
              </a:lnSpc>
            </a:pPr>
            <a:r>
              <a:rPr lang="zh-CN" altLang="en-US"/>
              <a:t>使用一维查表函数</a:t>
            </a:r>
            <a:endParaRPr lang="zh-CN" altLang="en-US"/>
          </a:p>
        </p:txBody>
      </p:sp>
      <p:sp>
        <p:nvSpPr>
          <p:cNvPr id="13" name="文本框 12"/>
          <p:cNvSpPr txBox="1"/>
          <p:nvPr/>
        </p:nvSpPr>
        <p:spPr>
          <a:xfrm>
            <a:off x="5843270" y="4871720"/>
            <a:ext cx="1114425" cy="368300"/>
          </a:xfrm>
          <a:prstGeom prst="rect">
            <a:avLst/>
          </a:prstGeom>
          <a:noFill/>
        </p:spPr>
        <p:txBody>
          <a:bodyPr wrap="square" rtlCol="0">
            <a:spAutoFit/>
          </a:bodyPr>
          <a:p>
            <a:r>
              <a:rPr lang="zh-CN" altLang="en-US">
                <a:solidFill>
                  <a:srgbClr val="FF0000"/>
                </a:solidFill>
              </a:rPr>
              <a:t>注意单位</a:t>
            </a:r>
            <a:endParaRPr lang="zh-CN" altLang="en-US">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523938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4.2</a:t>
            </a:r>
            <a:r>
              <a:rPr lang="zh-CN" altLang="en-US" sz="3200" b="1">
                <a:effectLst>
                  <a:outerShdw blurRad="50800" dist="38100" dir="2700000" algn="tl" rotWithShape="0">
                    <a:prstClr val="black">
                      <a:alpha val="40000"/>
                    </a:prstClr>
                  </a:outerShdw>
                </a:effectLst>
                <a:sym typeface="+mn-ea"/>
              </a:rPr>
              <a:t>详解</a:t>
            </a:r>
            <a:r>
              <a:rPr lang="en-US" sz="3200" b="1">
                <a:effectLst>
                  <a:outerShdw blurRad="50800" dist="38100" dir="2700000" algn="tl" rotWithShape="0">
                    <a:prstClr val="black">
                      <a:alpha val="40000"/>
                    </a:prstClr>
                  </a:outerShdw>
                </a:effectLst>
                <a:sym typeface="+mn-ea"/>
              </a:rPr>
              <a:t>Carsim</a:t>
            </a:r>
            <a:r>
              <a:rPr lang="zh-CN" altLang="en-US" sz="3200" b="1">
                <a:effectLst>
                  <a:outerShdw blurRad="50800" dist="38100" dir="2700000" algn="tl" rotWithShape="0">
                    <a:prstClr val="black">
                      <a:alpha val="40000"/>
                    </a:prstClr>
                  </a:outerShdw>
                </a:effectLst>
                <a:sym typeface="+mn-ea"/>
              </a:rPr>
              <a:t>中的线控转向</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98755" y="821690"/>
            <a:ext cx="6096000" cy="2168525"/>
          </a:xfrm>
          <a:prstGeom prst="rect">
            <a:avLst/>
          </a:prstGeom>
          <a:noFill/>
        </p:spPr>
        <p:txBody>
          <a:bodyPr wrap="square" rtlCol="0" anchor="t">
            <a:spAutoFit/>
          </a:bodyPr>
          <a:p>
            <a:pPr indent="0" fontAlgn="auto">
              <a:lnSpc>
                <a:spcPct val="150000"/>
              </a:lnSpc>
            </a:pPr>
            <a:r>
              <a:rPr lang="zh-CN" altLang="en-US"/>
              <a:t>由于原有整车模型中的转向系统为传统机械转向系统，在建立线控转向系统整车模型时，需要对CarSim原有整车模型中的的转向系统进行替换，在整车特性设置界面中的Steering System子系统中，设置</a:t>
            </a:r>
            <a:r>
              <a:rPr lang="zh-CN" altLang="en-US">
                <a:solidFill>
                  <a:srgbClr val="FF0000"/>
                </a:solidFill>
                <a:sym typeface="+mn-ea"/>
              </a:rPr>
              <a:t>OPT</a:t>
            </a:r>
            <a:r>
              <a:rPr lang="en-US" altLang="zh-CN">
                <a:solidFill>
                  <a:srgbClr val="FF0000"/>
                </a:solidFill>
                <a:sym typeface="+mn-ea"/>
              </a:rPr>
              <a:t>_</a:t>
            </a:r>
            <a:r>
              <a:rPr lang="zh-CN" altLang="en-US">
                <a:solidFill>
                  <a:srgbClr val="FF0000"/>
                </a:solidFill>
                <a:sym typeface="+mn-ea"/>
              </a:rPr>
              <a:t>DRIVER</a:t>
            </a:r>
            <a:r>
              <a:rPr lang="en-US" altLang="zh-CN">
                <a:solidFill>
                  <a:srgbClr val="FF0000"/>
                </a:solidFill>
                <a:sym typeface="+mn-ea"/>
              </a:rPr>
              <a:t>_</a:t>
            </a:r>
            <a:r>
              <a:rPr lang="zh-CN" altLang="en-US">
                <a:solidFill>
                  <a:srgbClr val="FF0000"/>
                </a:solidFill>
                <a:sym typeface="+mn-ea"/>
              </a:rPr>
              <a:t>ACTION</a:t>
            </a:r>
            <a:r>
              <a:rPr lang="zh-CN" altLang="en-US">
                <a:solidFill>
                  <a:srgbClr val="FF0000"/>
                </a:solidFill>
              </a:rPr>
              <a:t>=0</a:t>
            </a:r>
            <a:r>
              <a:rPr lang="zh-CN" altLang="en-US"/>
              <a:t>，用自建的SBW系统替换原车模型中整个转向部分。</a:t>
            </a:r>
            <a:endParaRPr lang="zh-CN" altLang="en-US"/>
          </a:p>
        </p:txBody>
      </p:sp>
      <p:sp>
        <p:nvSpPr>
          <p:cNvPr id="3" name="文本框 2"/>
          <p:cNvSpPr txBox="1"/>
          <p:nvPr/>
        </p:nvSpPr>
        <p:spPr>
          <a:xfrm>
            <a:off x="152400" y="3194050"/>
            <a:ext cx="10034905" cy="2030095"/>
          </a:xfrm>
          <a:prstGeom prst="rect">
            <a:avLst/>
          </a:prstGeom>
          <a:noFill/>
        </p:spPr>
        <p:txBody>
          <a:bodyPr wrap="square" rtlCol="0" anchor="t">
            <a:spAutoFit/>
          </a:bodyPr>
          <a:p>
            <a:r>
              <a:rPr lang="zh-CN" altLang="en-US"/>
              <a:t>Setting OPTDRIVERACTION to 0 causes the driver model to perform its calculations as usual,</a:t>
            </a:r>
            <a:endParaRPr lang="zh-CN" altLang="en-US"/>
          </a:p>
          <a:p>
            <a:r>
              <a:rPr lang="zh-CN" altLang="en-US"/>
              <a:t>but the resulting control is not applied to the steering wheel. This mode can be used to provide a</a:t>
            </a:r>
            <a:endParaRPr lang="zh-CN" altLang="en-US"/>
          </a:p>
          <a:p>
            <a:r>
              <a:rPr lang="zh-CN" altLang="en-US"/>
              <a:t>control input for an externally defined steering system, such as steer by wire. It can be considered</a:t>
            </a:r>
            <a:endParaRPr lang="zh-CN" altLang="en-US"/>
          </a:p>
          <a:p>
            <a:r>
              <a:rPr lang="zh-CN" altLang="en-US"/>
              <a:t>a steer “request” from the driver. The calculated driver control is available as an export (in the</a:t>
            </a:r>
            <a:endParaRPr lang="zh-CN" altLang="en-US"/>
          </a:p>
          <a:p>
            <a:r>
              <a:rPr lang="zh-CN" altLang="en-US"/>
              <a:t>variable STEERDM) for use in external software such as Simulink, or in equations defined with</a:t>
            </a:r>
            <a:endParaRPr lang="zh-CN" altLang="en-US"/>
          </a:p>
          <a:p>
            <a:r>
              <a:rPr lang="zh-CN" altLang="en-US"/>
              <a:t>VS commands. Setting OPTDRIVERACTION to 1 (the default) causes the driver model to apply</a:t>
            </a:r>
            <a:endParaRPr lang="zh-CN" altLang="en-US"/>
          </a:p>
          <a:p>
            <a:r>
              <a:rPr lang="zh-CN" altLang="en-US"/>
              <a:t>the calculated steering wheel angle to steer the vehicle.</a:t>
            </a:r>
            <a:endParaRPr lang="zh-CN" altLang="en-US"/>
          </a:p>
        </p:txBody>
      </p:sp>
      <p:sp>
        <p:nvSpPr>
          <p:cNvPr id="4" name="文本框 3"/>
          <p:cNvSpPr txBox="1"/>
          <p:nvPr/>
        </p:nvSpPr>
        <p:spPr>
          <a:xfrm>
            <a:off x="6200140" y="923925"/>
            <a:ext cx="5863590" cy="2887345"/>
          </a:xfrm>
          <a:prstGeom prst="rect">
            <a:avLst/>
          </a:prstGeom>
          <a:noFill/>
        </p:spPr>
        <p:txBody>
          <a:bodyPr wrap="square" rtlCol="0" anchor="t">
            <a:noAutofit/>
          </a:bodyPr>
          <a:p>
            <a:r>
              <a:rPr lang="zh-CN" altLang="en-US"/>
              <a:t>将OPTDRIVERACTION设置为0使得驾驶员模型像往常一样执行其计算，但是所得到的控制不应用于方向盘。</a:t>
            </a:r>
            <a:r>
              <a:rPr lang="zh-CN" altLang="en-US">
                <a:solidFill>
                  <a:srgbClr val="FF0000"/>
                </a:solidFill>
              </a:rPr>
              <a:t>此模式可用于提供用于外部定义的转向系统（例如线控转向）的控制输入。</a:t>
            </a:r>
            <a:r>
              <a:rPr lang="zh-CN" altLang="en-US"/>
              <a:t>可以考虑来自驾驶员的转向“请求”。计算的驱动程序控件可作为导出（在变量STEERDM），用于Simulink等外部软件中，或用于定义为VS命令。将OPTDRIVERACTION设置为1（默认值）将导致应用驱动程序模型计算出的使车辆转向的方向盘角度。</a:t>
            </a:r>
            <a:endParaRPr lang="zh-CN" altLang="en-US"/>
          </a:p>
          <a:p>
            <a:endParaRPr lang="zh-CN" altLang="en-US"/>
          </a:p>
        </p:txBody>
      </p:sp>
      <p:pic>
        <p:nvPicPr>
          <p:cNvPr id="9" name="图片 8"/>
          <p:cNvPicPr>
            <a:picLocks noChangeAspect="1"/>
          </p:cNvPicPr>
          <p:nvPr/>
        </p:nvPicPr>
        <p:blipFill>
          <a:blip r:embed="rId1"/>
          <a:stretch>
            <a:fillRect/>
          </a:stretch>
        </p:blipFill>
        <p:spPr>
          <a:xfrm>
            <a:off x="7057390" y="5045710"/>
            <a:ext cx="4581525" cy="16954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线控转向原理介绍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0" y="2997835"/>
            <a:ext cx="6019800" cy="3547110"/>
          </a:xfrm>
          <a:prstGeom prst="rect">
            <a:avLst/>
          </a:prstGeom>
        </p:spPr>
      </p:pic>
      <p:pic>
        <p:nvPicPr>
          <p:cNvPr id="10" name="图片 9"/>
          <p:cNvPicPr>
            <a:picLocks noChangeAspect="1"/>
          </p:cNvPicPr>
          <p:nvPr/>
        </p:nvPicPr>
        <p:blipFill>
          <a:blip r:embed="rId2"/>
          <a:stretch>
            <a:fillRect/>
          </a:stretch>
        </p:blipFill>
        <p:spPr>
          <a:xfrm>
            <a:off x="6094730" y="2997835"/>
            <a:ext cx="6097270" cy="3546475"/>
          </a:xfrm>
          <a:prstGeom prst="rect">
            <a:avLst/>
          </a:prstGeom>
        </p:spPr>
      </p:pic>
      <p:sp>
        <p:nvSpPr>
          <p:cNvPr id="12" name="文本框 11"/>
          <p:cNvSpPr txBox="1"/>
          <p:nvPr/>
        </p:nvSpPr>
        <p:spPr>
          <a:xfrm>
            <a:off x="861695" y="1235075"/>
            <a:ext cx="10125075" cy="1337945"/>
          </a:xfrm>
          <a:prstGeom prst="rect">
            <a:avLst/>
          </a:prstGeom>
          <a:noFill/>
        </p:spPr>
        <p:txBody>
          <a:bodyPr wrap="square" rtlCol="0">
            <a:spAutoFit/>
          </a:bodyPr>
          <a:p>
            <a:pPr indent="0" fontAlgn="auto">
              <a:lnSpc>
                <a:spcPct val="150000"/>
              </a:lnSpc>
            </a:pPr>
            <a:r>
              <a:rPr lang="zh-CN" altLang="en-US"/>
              <a:t>线控转向系统（Steer-By-Wire，简称SBW）是一种先进的车辆转向技术，其特点在于取消了传统的机械传动轴，使方向盘与转向机构之间仅通过电线连接。这种系统完全依赖于电信号来传输控制指令，从而实现了驾驶员与转向机构之间的非直接物理力矩传输。</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523938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4.2</a:t>
            </a:r>
            <a:r>
              <a:rPr lang="zh-CN" altLang="en-US" sz="3200" b="1">
                <a:effectLst>
                  <a:outerShdw blurRad="50800" dist="38100" dir="2700000" algn="tl" rotWithShape="0">
                    <a:prstClr val="black">
                      <a:alpha val="40000"/>
                    </a:prstClr>
                  </a:outerShdw>
                </a:effectLst>
                <a:sym typeface="+mn-ea"/>
              </a:rPr>
              <a:t>详解</a:t>
            </a:r>
            <a:r>
              <a:rPr lang="en-US" sz="3200" b="1">
                <a:effectLst>
                  <a:outerShdw blurRad="50800" dist="38100" dir="2700000" algn="tl" rotWithShape="0">
                    <a:prstClr val="black">
                      <a:alpha val="40000"/>
                    </a:prstClr>
                  </a:outerShdw>
                </a:effectLst>
                <a:sym typeface="+mn-ea"/>
              </a:rPr>
              <a:t>Carsim</a:t>
            </a:r>
            <a:r>
              <a:rPr lang="zh-CN" altLang="en-US" sz="3200" b="1">
                <a:effectLst>
                  <a:outerShdw blurRad="50800" dist="38100" dir="2700000" algn="tl" rotWithShape="0">
                    <a:prstClr val="black">
                      <a:alpha val="40000"/>
                    </a:prstClr>
                  </a:outerShdw>
                </a:effectLst>
                <a:sym typeface="+mn-ea"/>
              </a:rPr>
              <a:t>中的线控转向</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98755" y="878205"/>
            <a:ext cx="11794490" cy="1337945"/>
          </a:xfrm>
          <a:prstGeom prst="rect">
            <a:avLst/>
          </a:prstGeom>
          <a:noFill/>
        </p:spPr>
        <p:txBody>
          <a:bodyPr wrap="square" rtlCol="0" anchor="t">
            <a:spAutoFit/>
          </a:bodyPr>
          <a:p>
            <a:pPr indent="0" fontAlgn="auto">
              <a:lnSpc>
                <a:spcPct val="150000"/>
              </a:lnSpc>
            </a:pPr>
            <a:r>
              <a:rPr lang="zh-CN" altLang="en-US"/>
              <a:t>在输入代码前，我们曾在Carsim中单独运行了车辆模型，并设置了双移线输入。此时，车辆轨迹正确地呈现出双移线输出。</a:t>
            </a:r>
            <a:r>
              <a:rPr lang="zh-CN" altLang="en-US">
                <a:sym typeface="+mn-ea"/>
              </a:rPr>
              <a:t>在输入代码后</a:t>
            </a:r>
            <a:r>
              <a:rPr lang="zh-CN" altLang="en-US"/>
              <a:t>，当未将线控转向系统接入外部Simulink模型，我们再次在Carsim中运行车辆模型，并设置了相同的双移线输入时，车辆轨迹保持为直线行驶。</a:t>
            </a:r>
            <a:endParaRPr lang="zh-CN" altLang="en-US"/>
          </a:p>
        </p:txBody>
      </p:sp>
      <p:pic>
        <p:nvPicPr>
          <p:cNvPr id="11" name="图片 10"/>
          <p:cNvPicPr>
            <a:picLocks noChangeAspect="1"/>
          </p:cNvPicPr>
          <p:nvPr/>
        </p:nvPicPr>
        <p:blipFill>
          <a:blip r:embed="rId1"/>
          <a:stretch>
            <a:fillRect/>
          </a:stretch>
        </p:blipFill>
        <p:spPr>
          <a:xfrm>
            <a:off x="71120" y="2142490"/>
            <a:ext cx="4182110" cy="2573020"/>
          </a:xfrm>
          <a:prstGeom prst="rect">
            <a:avLst/>
          </a:prstGeom>
        </p:spPr>
      </p:pic>
      <p:pic>
        <p:nvPicPr>
          <p:cNvPr id="12" name="图片 11"/>
          <p:cNvPicPr>
            <a:picLocks noChangeAspect="1"/>
          </p:cNvPicPr>
          <p:nvPr/>
        </p:nvPicPr>
        <p:blipFill>
          <a:blip r:embed="rId2"/>
          <a:stretch>
            <a:fillRect/>
          </a:stretch>
        </p:blipFill>
        <p:spPr>
          <a:xfrm>
            <a:off x="71120" y="4309110"/>
            <a:ext cx="4182745" cy="2548890"/>
          </a:xfrm>
          <a:prstGeom prst="rect">
            <a:avLst/>
          </a:prstGeom>
        </p:spPr>
      </p:pic>
      <p:pic>
        <p:nvPicPr>
          <p:cNvPr id="13" name="图片 12"/>
          <p:cNvPicPr>
            <a:picLocks noChangeAspect="1"/>
          </p:cNvPicPr>
          <p:nvPr/>
        </p:nvPicPr>
        <p:blipFill>
          <a:blip r:embed="rId3"/>
          <a:stretch>
            <a:fillRect/>
          </a:stretch>
        </p:blipFill>
        <p:spPr>
          <a:xfrm>
            <a:off x="7453630" y="2142490"/>
            <a:ext cx="4418330" cy="2286000"/>
          </a:xfrm>
          <a:prstGeom prst="rect">
            <a:avLst/>
          </a:prstGeom>
        </p:spPr>
      </p:pic>
      <p:pic>
        <p:nvPicPr>
          <p:cNvPr id="14" name="图片 13"/>
          <p:cNvPicPr>
            <a:picLocks noChangeAspect="1"/>
          </p:cNvPicPr>
          <p:nvPr/>
        </p:nvPicPr>
        <p:blipFill>
          <a:blip r:embed="rId4"/>
          <a:stretch>
            <a:fillRect/>
          </a:stretch>
        </p:blipFill>
        <p:spPr>
          <a:xfrm>
            <a:off x="7453630" y="4428490"/>
            <a:ext cx="4330700" cy="2266950"/>
          </a:xfrm>
          <a:prstGeom prst="rect">
            <a:avLst/>
          </a:prstGeom>
        </p:spPr>
      </p:pic>
      <p:sp>
        <p:nvSpPr>
          <p:cNvPr id="16" name="文本框 15"/>
          <p:cNvSpPr txBox="1"/>
          <p:nvPr/>
        </p:nvSpPr>
        <p:spPr>
          <a:xfrm>
            <a:off x="4253865" y="2284095"/>
            <a:ext cx="3182620" cy="3937635"/>
          </a:xfrm>
          <a:prstGeom prst="rect">
            <a:avLst/>
          </a:prstGeom>
          <a:noFill/>
        </p:spPr>
        <p:txBody>
          <a:bodyPr wrap="square" rtlCol="0">
            <a:noAutofit/>
          </a:bodyPr>
          <a:p>
            <a:pPr indent="0" fontAlgn="auto">
              <a:lnSpc>
                <a:spcPct val="150000"/>
              </a:lnSpc>
            </a:pPr>
            <a:r>
              <a:t>在输入代码以启用线控转向系统后，方向盘角度的设定无法再通过车辆内部机制进行，而</a:t>
            </a:r>
            <a:r>
              <a:rPr>
                <a:solidFill>
                  <a:srgbClr val="FF0000"/>
                </a:solidFill>
              </a:rPr>
              <a:t>必须依赖于外部接口</a:t>
            </a:r>
            <a:r>
              <a:t>（如Simulink）来进行输入。</a:t>
            </a:r>
          </a:p>
          <a:p>
            <a:pPr indent="0" fontAlgn="auto">
              <a:lnSpc>
                <a:spcPct val="150000"/>
              </a:lnSpc>
            </a:pPr>
            <a:r>
              <a:t>同时，启用线控转向系统后，方向盘角度的状态也将变得</a:t>
            </a:r>
            <a:r>
              <a:rPr>
                <a:solidFill>
                  <a:srgbClr val="FF0000"/>
                </a:solidFill>
              </a:rPr>
              <a:t>不可观测</a:t>
            </a:r>
            <a: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523938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4.2</a:t>
            </a:r>
            <a:r>
              <a:rPr lang="zh-CN" altLang="en-US" sz="3200" b="1">
                <a:effectLst>
                  <a:outerShdw blurRad="50800" dist="38100" dir="2700000" algn="tl" rotWithShape="0">
                    <a:prstClr val="black">
                      <a:alpha val="40000"/>
                    </a:prstClr>
                  </a:outerShdw>
                </a:effectLst>
                <a:sym typeface="+mn-ea"/>
              </a:rPr>
              <a:t>详解</a:t>
            </a:r>
            <a:r>
              <a:rPr lang="en-US" sz="3200" b="1">
                <a:effectLst>
                  <a:outerShdw blurRad="50800" dist="38100" dir="2700000" algn="tl" rotWithShape="0">
                    <a:prstClr val="black">
                      <a:alpha val="40000"/>
                    </a:prstClr>
                  </a:outerShdw>
                </a:effectLst>
                <a:sym typeface="+mn-ea"/>
              </a:rPr>
              <a:t>Carsim</a:t>
            </a:r>
            <a:r>
              <a:rPr lang="zh-CN" altLang="en-US" sz="3200" b="1">
                <a:effectLst>
                  <a:outerShdw blurRad="50800" dist="38100" dir="2700000" algn="tl" rotWithShape="0">
                    <a:prstClr val="black">
                      <a:alpha val="40000"/>
                    </a:prstClr>
                  </a:outerShdw>
                </a:effectLst>
                <a:sym typeface="+mn-ea"/>
              </a:rPr>
              <a:t>中的线控转向</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98755" y="878205"/>
            <a:ext cx="3701415" cy="1033780"/>
          </a:xfrm>
          <a:prstGeom prst="rect">
            <a:avLst/>
          </a:prstGeom>
          <a:noFill/>
        </p:spPr>
        <p:txBody>
          <a:bodyPr wrap="square" rtlCol="0" anchor="t">
            <a:noAutofit/>
          </a:bodyPr>
          <a:p>
            <a:pPr indent="0" fontAlgn="auto">
              <a:lnSpc>
                <a:spcPct val="150000"/>
              </a:lnSpc>
            </a:pPr>
            <a:r>
              <a:rPr lang="en-US">
                <a:solidFill>
                  <a:srgbClr val="FF0000"/>
                </a:solidFill>
                <a:sym typeface="+mn-ea"/>
              </a:rPr>
              <a:t> </a:t>
            </a:r>
            <a:r>
              <a:rPr>
                <a:sym typeface="+mn-ea"/>
              </a:rPr>
              <a:t>方向盘</a:t>
            </a:r>
            <a:r>
              <a:rPr lang="zh-CN">
                <a:sym typeface="+mn-ea"/>
              </a:rPr>
              <a:t>输入</a:t>
            </a:r>
            <a:r>
              <a:rPr lang="en-US">
                <a:sym typeface="+mn-ea"/>
              </a:rPr>
              <a:t>  </a:t>
            </a:r>
            <a:r>
              <a:rPr>
                <a:solidFill>
                  <a:srgbClr val="FF0000"/>
                </a:solidFill>
                <a:sym typeface="+mn-ea"/>
              </a:rPr>
              <a:t>必须依赖于外部接口</a:t>
            </a:r>
            <a:r>
              <a:rPr lang="en-US">
                <a:solidFill>
                  <a:srgbClr val="FF0000"/>
                </a:solidFill>
                <a:sym typeface="+mn-ea"/>
              </a:rPr>
              <a:t>    </a:t>
            </a:r>
            <a:endParaRPr lang="en-US">
              <a:solidFill>
                <a:srgbClr val="FF0000"/>
              </a:solidFill>
              <a:sym typeface="+mn-ea"/>
            </a:endParaRPr>
          </a:p>
          <a:p>
            <a:pPr indent="0" fontAlgn="auto">
              <a:lnSpc>
                <a:spcPct val="150000"/>
              </a:lnSpc>
            </a:pPr>
            <a:r>
              <a:rPr lang="en-US">
                <a:sym typeface="+mn-ea"/>
              </a:rPr>
              <a:t> </a:t>
            </a:r>
            <a:r>
              <a:rPr>
                <a:sym typeface="+mn-ea"/>
              </a:rPr>
              <a:t>方向盘</a:t>
            </a:r>
            <a:r>
              <a:rPr lang="zh-CN">
                <a:sym typeface="+mn-ea"/>
              </a:rPr>
              <a:t>角度</a:t>
            </a:r>
            <a:r>
              <a:rPr lang="en-US">
                <a:sym typeface="+mn-ea"/>
              </a:rPr>
              <a:t>    </a:t>
            </a:r>
            <a:r>
              <a:rPr>
                <a:solidFill>
                  <a:srgbClr val="FF0000"/>
                </a:solidFill>
                <a:sym typeface="+mn-ea"/>
              </a:rPr>
              <a:t>不可观测</a:t>
            </a:r>
            <a:endParaRPr lang="zh-CN" altLang="en-US"/>
          </a:p>
          <a:p>
            <a:pPr indent="0" fontAlgn="auto">
              <a:lnSpc>
                <a:spcPct val="150000"/>
              </a:lnSpc>
            </a:pPr>
            <a:endParaRPr lang="zh-CN" altLang="en-US"/>
          </a:p>
        </p:txBody>
      </p:sp>
      <p:sp>
        <p:nvSpPr>
          <p:cNvPr id="11" name="文本框 10"/>
          <p:cNvSpPr txBox="1"/>
          <p:nvPr/>
        </p:nvSpPr>
        <p:spPr>
          <a:xfrm>
            <a:off x="198755" y="1911985"/>
            <a:ext cx="6096000" cy="2584450"/>
          </a:xfrm>
          <a:prstGeom prst="rect">
            <a:avLst/>
          </a:prstGeom>
          <a:noFill/>
        </p:spPr>
        <p:txBody>
          <a:bodyPr wrap="square" rtlCol="0" anchor="t">
            <a:spAutoFit/>
          </a:bodyPr>
          <a:p>
            <a:pPr indent="0" fontAlgn="auto">
              <a:lnSpc>
                <a:spcPct val="150000"/>
              </a:lnSpc>
            </a:pPr>
            <a:r>
              <a:rPr lang="zh-CN" altLang="en-US">
                <a:solidFill>
                  <a:schemeClr val="tx1"/>
                </a:solidFill>
              </a:rPr>
              <a:t>刚才提到，在未搭建线控转向系统时，我们注意到Carsim中提供了方向盘转角信息，但前轮转角实际并未被考虑进去。</a:t>
            </a:r>
            <a:endParaRPr lang="zh-CN" altLang="en-US">
              <a:solidFill>
                <a:schemeClr val="tx1"/>
              </a:solidFill>
            </a:endParaRPr>
          </a:p>
          <a:p>
            <a:pPr indent="0" fontAlgn="auto">
              <a:lnSpc>
                <a:spcPct val="150000"/>
              </a:lnSpc>
            </a:pPr>
            <a:r>
              <a:rPr lang="zh-CN" altLang="en-US">
                <a:solidFill>
                  <a:schemeClr val="tx1"/>
                </a:solidFill>
              </a:rPr>
              <a:t>那么，我的疑问是：一旦线控转向系统搭建完成，是否就能够利用</a:t>
            </a:r>
            <a:r>
              <a:rPr lang="zh-CN" altLang="en-US">
                <a:solidFill>
                  <a:srgbClr val="FF0000"/>
                </a:solidFill>
              </a:rPr>
              <a:t>Carsim内部给出的方向盘转角数据</a:t>
            </a:r>
            <a:r>
              <a:rPr lang="zh-CN" altLang="en-US">
                <a:solidFill>
                  <a:schemeClr val="tx1"/>
                </a:solidFill>
              </a:rPr>
              <a:t>，进而实现对前轮转角的控制与模拟？</a:t>
            </a:r>
            <a:endParaRPr lang="zh-CN" altLang="en-US">
              <a:solidFill>
                <a:schemeClr val="tx1"/>
              </a:solidFill>
            </a:endParaRPr>
          </a:p>
        </p:txBody>
      </p:sp>
      <p:sp>
        <p:nvSpPr>
          <p:cNvPr id="4" name="文本框 3"/>
          <p:cNvSpPr txBox="1"/>
          <p:nvPr/>
        </p:nvSpPr>
        <p:spPr>
          <a:xfrm>
            <a:off x="2201545" y="4690110"/>
            <a:ext cx="1579245" cy="583565"/>
          </a:xfrm>
          <a:prstGeom prst="rect">
            <a:avLst/>
          </a:prstGeom>
          <a:noFill/>
        </p:spPr>
        <p:txBody>
          <a:bodyPr wrap="square" rtlCol="0">
            <a:spAutoFit/>
          </a:bodyPr>
          <a:p>
            <a:r>
              <a:rPr lang="zh-CN" altLang="en-US" sz="3200">
                <a:solidFill>
                  <a:srgbClr val="FF0000"/>
                </a:solidFill>
              </a:rPr>
              <a:t>不可以！</a:t>
            </a:r>
            <a:endParaRPr lang="zh-CN" altLang="en-US" sz="3200">
              <a:solidFill>
                <a:srgbClr val="FF0000"/>
              </a:solidFill>
            </a:endParaRPr>
          </a:p>
        </p:txBody>
      </p:sp>
      <p:sp>
        <p:nvSpPr>
          <p:cNvPr id="8" name="文本框 7"/>
          <p:cNvSpPr txBox="1"/>
          <p:nvPr/>
        </p:nvSpPr>
        <p:spPr>
          <a:xfrm>
            <a:off x="6424295" y="1061085"/>
            <a:ext cx="4599305" cy="1337945"/>
          </a:xfrm>
          <a:prstGeom prst="rect">
            <a:avLst/>
          </a:prstGeom>
          <a:noFill/>
        </p:spPr>
        <p:txBody>
          <a:bodyPr wrap="square" rtlCol="0">
            <a:spAutoFit/>
          </a:bodyPr>
          <a:p>
            <a:pPr indent="0" fontAlgn="auto">
              <a:lnSpc>
                <a:spcPct val="150000"/>
              </a:lnSpc>
            </a:pPr>
            <a:r>
              <a:rPr lang="zh-CN" altLang="en-US"/>
              <a:t>意味着：一旦输入</a:t>
            </a:r>
            <a:r>
              <a:rPr lang="zh-CN" altLang="en-US">
                <a:sym typeface="+mn-ea"/>
              </a:rPr>
              <a:t>OPTDRIVERACTION</a:t>
            </a:r>
            <a:r>
              <a:rPr lang="zh-CN" altLang="en-US">
                <a:sym typeface="+mn-ea"/>
              </a:rPr>
              <a:t>=0</a:t>
            </a:r>
            <a:br>
              <a:rPr lang="zh-CN" altLang="en-US">
                <a:sym typeface="+mn-ea"/>
              </a:rPr>
            </a:br>
            <a:r>
              <a:rPr lang="zh-CN" altLang="en-US">
                <a:sym typeface="+mn-ea"/>
              </a:rPr>
              <a:t>在任意情况下，你内部的方向盘角度都不起作用。</a:t>
            </a:r>
            <a:endParaRPr lang="zh-CN" altLang="en-US">
              <a:sym typeface="+mn-ea"/>
            </a:endParaRPr>
          </a:p>
        </p:txBody>
      </p:sp>
      <p:sp>
        <p:nvSpPr>
          <p:cNvPr id="14" name="文本框 13"/>
          <p:cNvSpPr txBox="1"/>
          <p:nvPr/>
        </p:nvSpPr>
        <p:spPr>
          <a:xfrm>
            <a:off x="6294120" y="4120515"/>
            <a:ext cx="4886960" cy="1337945"/>
          </a:xfrm>
          <a:prstGeom prst="rect">
            <a:avLst/>
          </a:prstGeom>
          <a:noFill/>
        </p:spPr>
        <p:txBody>
          <a:bodyPr wrap="square" rtlCol="0">
            <a:spAutoFit/>
          </a:bodyPr>
          <a:p>
            <a:pPr indent="0" fontAlgn="auto">
              <a:lnSpc>
                <a:spcPct val="150000"/>
              </a:lnSpc>
            </a:pPr>
            <a:r>
              <a:rPr lang="zh-CN" altLang="en-US"/>
              <a:t>此外，一旦输入</a:t>
            </a:r>
            <a:r>
              <a:rPr lang="zh-CN" altLang="en-US">
                <a:sym typeface="+mn-ea"/>
              </a:rPr>
              <a:t>OPTDRIVERACTION=0</a:t>
            </a:r>
            <a:br>
              <a:rPr lang="zh-CN" altLang="en-US">
                <a:sym typeface="+mn-ea"/>
              </a:rPr>
            </a:br>
            <a:r>
              <a:rPr lang="zh-CN" altLang="en-US">
                <a:sym typeface="+mn-ea"/>
              </a:rPr>
              <a:t>你的方向盘角度都不可通过</a:t>
            </a:r>
            <a:r>
              <a:rPr lang="en-US" altLang="zh-CN">
                <a:sym typeface="+mn-ea"/>
              </a:rPr>
              <a:t>Carsim</a:t>
            </a:r>
            <a:r>
              <a:rPr lang="zh-CN" altLang="en-US">
                <a:sym typeface="+mn-ea"/>
              </a:rPr>
              <a:t>进行观测。</a:t>
            </a:r>
            <a:endParaRPr lang="zh-CN" altLang="en-US">
              <a:sym typeface="+mn-ea"/>
            </a:endParaRPr>
          </a:p>
          <a:p>
            <a:pPr indent="0" fontAlgn="auto">
              <a:lnSpc>
                <a:spcPct val="150000"/>
              </a:lnSpc>
            </a:pPr>
            <a:r>
              <a:rPr lang="zh-CN" altLang="en-US">
                <a:sym typeface="+mn-ea"/>
              </a:rPr>
              <a:t>只能通过</a:t>
            </a:r>
            <a:r>
              <a:rPr lang="en-US" altLang="zh-CN">
                <a:sym typeface="+mn-ea"/>
              </a:rPr>
              <a:t>Simulink</a:t>
            </a:r>
            <a:r>
              <a:rPr lang="zh-CN" altLang="en-US">
                <a:sym typeface="+mn-ea"/>
              </a:rPr>
              <a:t>直接读取方向盘处的输入值。</a:t>
            </a:r>
            <a:endParaRPr lang="zh-CN" altLang="en-US">
              <a:sym typeface="+mn-ea"/>
            </a:endParaRPr>
          </a:p>
        </p:txBody>
      </p:sp>
      <p:pic>
        <p:nvPicPr>
          <p:cNvPr id="15" name="图片 14"/>
          <p:cNvPicPr>
            <a:picLocks noChangeAspect="1"/>
          </p:cNvPicPr>
          <p:nvPr/>
        </p:nvPicPr>
        <p:blipFill>
          <a:blip r:embed="rId1"/>
          <a:stretch>
            <a:fillRect/>
          </a:stretch>
        </p:blipFill>
        <p:spPr>
          <a:xfrm>
            <a:off x="6294755" y="2463165"/>
            <a:ext cx="4886325" cy="457200"/>
          </a:xfrm>
          <a:prstGeom prst="rect">
            <a:avLst/>
          </a:prstGeom>
        </p:spPr>
      </p:pic>
      <p:pic>
        <p:nvPicPr>
          <p:cNvPr id="16" name="图片 15"/>
          <p:cNvPicPr>
            <a:picLocks noChangeAspect="1"/>
          </p:cNvPicPr>
          <p:nvPr/>
        </p:nvPicPr>
        <p:blipFill>
          <a:blip r:embed="rId2"/>
          <a:stretch>
            <a:fillRect/>
          </a:stretch>
        </p:blipFill>
        <p:spPr>
          <a:xfrm>
            <a:off x="6294755" y="2920365"/>
            <a:ext cx="4381500" cy="800100"/>
          </a:xfrm>
          <a:prstGeom prst="rect">
            <a:avLst/>
          </a:prstGeom>
        </p:spPr>
      </p:pic>
      <p:sp>
        <p:nvSpPr>
          <p:cNvPr id="18" name="文本框 17"/>
          <p:cNvSpPr txBox="1"/>
          <p:nvPr/>
        </p:nvSpPr>
        <p:spPr>
          <a:xfrm>
            <a:off x="2060575" y="5598160"/>
            <a:ext cx="4084955" cy="922020"/>
          </a:xfrm>
          <a:prstGeom prst="rect">
            <a:avLst/>
          </a:prstGeom>
          <a:noFill/>
        </p:spPr>
        <p:txBody>
          <a:bodyPr wrap="square" rtlCol="0">
            <a:spAutoFit/>
          </a:bodyPr>
          <a:p>
            <a:pPr indent="0" fontAlgn="auto">
              <a:lnSpc>
                <a:spcPct val="150000"/>
              </a:lnSpc>
            </a:pPr>
            <a:r>
              <a:rPr lang="zh-CN" altLang="en-US"/>
              <a:t>思考：此时</a:t>
            </a:r>
            <a:r>
              <a:rPr lang="zh-CN" altLang="en-US">
                <a:sym typeface="+mn-ea"/>
              </a:rPr>
              <a:t>通过</a:t>
            </a:r>
            <a:r>
              <a:rPr lang="en-US" altLang="zh-CN">
                <a:sym typeface="+mn-ea"/>
              </a:rPr>
              <a:t>Simulink</a:t>
            </a:r>
            <a:r>
              <a:rPr lang="zh-CN" altLang="en-US"/>
              <a:t>读取的是否是车上真正的方向盘值呢？</a:t>
            </a:r>
            <a:endParaRPr lang="zh-CN" altLang="en-US"/>
          </a:p>
        </p:txBody>
      </p:sp>
      <p:sp>
        <p:nvSpPr>
          <p:cNvPr id="20" name="文本框 19"/>
          <p:cNvSpPr txBox="1"/>
          <p:nvPr/>
        </p:nvSpPr>
        <p:spPr>
          <a:xfrm>
            <a:off x="6295390" y="5598160"/>
            <a:ext cx="4380865" cy="922020"/>
          </a:xfrm>
          <a:prstGeom prst="rect">
            <a:avLst/>
          </a:prstGeom>
          <a:noFill/>
        </p:spPr>
        <p:txBody>
          <a:bodyPr wrap="square" rtlCol="0">
            <a:spAutoFit/>
          </a:bodyPr>
          <a:p>
            <a:pPr indent="0" fontAlgn="auto">
              <a:lnSpc>
                <a:spcPct val="150000"/>
              </a:lnSpc>
            </a:pPr>
            <a:r>
              <a:rPr lang="zh-CN" altLang="en-US"/>
              <a:t>我的理解：并不是</a:t>
            </a:r>
            <a:endParaRPr lang="zh-CN" altLang="en-US"/>
          </a:p>
          <a:p>
            <a:pPr indent="0" fontAlgn="auto">
              <a:lnSpc>
                <a:spcPct val="150000"/>
              </a:lnSpc>
            </a:pPr>
            <a:r>
              <a:rPr lang="zh-CN" altLang="en-US"/>
              <a:t>类比前面这也可以看做是一个理想输入。</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523938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4.2</a:t>
            </a:r>
            <a:r>
              <a:rPr lang="zh-CN" altLang="en-US" sz="3200" b="1">
                <a:effectLst>
                  <a:outerShdw blurRad="50800" dist="38100" dir="2700000" algn="tl" rotWithShape="0">
                    <a:prstClr val="black">
                      <a:alpha val="40000"/>
                    </a:prstClr>
                  </a:outerShdw>
                </a:effectLst>
                <a:sym typeface="+mn-ea"/>
              </a:rPr>
              <a:t>详解</a:t>
            </a:r>
            <a:r>
              <a:rPr lang="en-US" sz="3200" b="1">
                <a:effectLst>
                  <a:outerShdw blurRad="50800" dist="38100" dir="2700000" algn="tl" rotWithShape="0">
                    <a:prstClr val="black">
                      <a:alpha val="40000"/>
                    </a:prstClr>
                  </a:outerShdw>
                </a:effectLst>
                <a:sym typeface="+mn-ea"/>
              </a:rPr>
              <a:t>Carsim</a:t>
            </a:r>
            <a:r>
              <a:rPr lang="zh-CN" altLang="en-US" sz="3200" b="1">
                <a:effectLst>
                  <a:outerShdw blurRad="50800" dist="38100" dir="2700000" algn="tl" rotWithShape="0">
                    <a:prstClr val="black">
                      <a:alpha val="40000"/>
                    </a:prstClr>
                  </a:outerShdw>
                </a:effectLst>
                <a:sym typeface="+mn-ea"/>
              </a:rPr>
              <a:t>中的线控转向</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98755" y="878205"/>
            <a:ext cx="11993880" cy="1912620"/>
          </a:xfrm>
          <a:prstGeom prst="rect">
            <a:avLst/>
          </a:prstGeom>
          <a:noFill/>
        </p:spPr>
        <p:txBody>
          <a:bodyPr wrap="square" rtlCol="0" anchor="t">
            <a:noAutofit/>
          </a:bodyPr>
          <a:p>
            <a:pPr indent="0" fontAlgn="auto">
              <a:lnSpc>
                <a:spcPct val="150000"/>
              </a:lnSpc>
            </a:pPr>
            <a:r>
              <a:rPr lang="zh-CN" altLang="en-US"/>
              <a:t>经验丰富的用户可以使用这些导入变量的许多组合来替换转向系统模型的某些部分。此外，还为每个车轴提供了参数，以支持替换模型部分的三个选项。参数为OPT</a:t>
            </a:r>
            <a:r>
              <a:rPr lang="en-US" altLang="zh-CN"/>
              <a:t>_</a:t>
            </a:r>
            <a:r>
              <a:rPr lang="zh-CN" altLang="en-US"/>
              <a:t>STEER</a:t>
            </a:r>
            <a:r>
              <a:rPr lang="en-US" altLang="zh-CN"/>
              <a:t>_</a:t>
            </a:r>
            <a:r>
              <a:rPr lang="zh-CN" altLang="en-US"/>
              <a:t>EXT(iaxe)。OPT STEER EXT的有效值为0到4之间的整数。</a:t>
            </a:r>
            <a:endParaRPr lang="zh-CN" altLang="en-US"/>
          </a:p>
          <a:p>
            <a:pPr indent="0" fontAlgn="auto">
              <a:lnSpc>
                <a:spcPct val="150000"/>
              </a:lnSpc>
            </a:pPr>
            <a:r>
              <a:rPr lang="zh-CN" altLang="en-US"/>
              <a:t>请记住，当OPT STEER EXT设置为2、3或4时，将替换转向系统的一个或多个特定部分，并且将忽略描述该系统部分的内部代码。也就是说，CarSim没有有关系统那部分的信息，因此用户必须提供通常为该系统内部计算的所有信息。</a:t>
            </a:r>
            <a:endParaRPr lang="zh-CN" altLang="en-US"/>
          </a:p>
          <a:p>
            <a:pPr indent="0" fontAlgn="auto">
              <a:lnSpc>
                <a:spcPct val="150000"/>
              </a:lnSpc>
            </a:pPr>
            <a:endParaRPr lang="zh-CN" altLang="en-US"/>
          </a:p>
        </p:txBody>
      </p:sp>
      <p:sp>
        <p:nvSpPr>
          <p:cNvPr id="10" name="文本框 9"/>
          <p:cNvSpPr txBox="1"/>
          <p:nvPr/>
        </p:nvSpPr>
        <p:spPr>
          <a:xfrm>
            <a:off x="287655" y="2606675"/>
            <a:ext cx="6266815" cy="2030095"/>
          </a:xfrm>
          <a:prstGeom prst="rect">
            <a:avLst/>
          </a:prstGeom>
          <a:noFill/>
        </p:spPr>
        <p:txBody>
          <a:bodyPr wrap="square" rtlCol="0" anchor="t">
            <a:spAutoFit/>
          </a:bodyPr>
          <a:p>
            <a:r>
              <a:rPr lang="zh-CN" altLang="en-US">
                <a:solidFill>
                  <a:srgbClr val="FF0000"/>
                </a:solidFill>
                <a:sym typeface="+mn-ea"/>
              </a:rPr>
              <a:t>选项</a:t>
            </a:r>
            <a:r>
              <a:rPr lang="zh-CN" altLang="en-US">
                <a:solidFill>
                  <a:srgbClr val="FF0000"/>
                </a:solidFill>
              </a:rPr>
              <a:t>0和1,设置内部转向和无转向</a:t>
            </a:r>
            <a:endParaRPr lang="zh-CN" altLang="en-US">
              <a:solidFill>
                <a:srgbClr val="FF0000"/>
              </a:solidFill>
            </a:endParaRPr>
          </a:p>
          <a:p>
            <a:r>
              <a:rPr lang="zh-CN" altLang="en-US"/>
              <a:t>设置OPT STEER EXT=1表示轴不进行转向，也没有为其定义转向系统。但是，仍然存在由悬架运动学和顺应性引起的转向效应。当指定为1时，将绕过转向运动学的求解器代码，从而使效率略有提高。与转向相关的大多数参数和表未显示在回声文件中。由于会忽略用于计算转向系统效果的代码，因此任何导入变量均无效。除第一个轴外，所有轴的默认值为1。</a:t>
            </a:r>
            <a:endParaRPr lang="zh-CN" altLang="en-US"/>
          </a:p>
        </p:txBody>
      </p:sp>
      <p:sp>
        <p:nvSpPr>
          <p:cNvPr id="11" name="文本框 10"/>
          <p:cNvSpPr txBox="1"/>
          <p:nvPr/>
        </p:nvSpPr>
        <p:spPr>
          <a:xfrm>
            <a:off x="6383655" y="2552065"/>
            <a:ext cx="6096000" cy="1753235"/>
          </a:xfrm>
          <a:prstGeom prst="rect">
            <a:avLst/>
          </a:prstGeom>
          <a:noFill/>
        </p:spPr>
        <p:txBody>
          <a:bodyPr wrap="square" rtlCol="0" anchor="t">
            <a:spAutoFit/>
          </a:bodyPr>
          <a:p>
            <a:pPr indent="0" fontAlgn="auto">
              <a:lnSpc>
                <a:spcPct val="150000"/>
              </a:lnSpc>
            </a:pPr>
            <a:r>
              <a:rPr lang="zh-CN" altLang="en-US">
                <a:solidFill>
                  <a:srgbClr val="FF0000"/>
                </a:solidFill>
              </a:rPr>
              <a:t>选项2替换转向齿轮</a:t>
            </a:r>
            <a:endParaRPr lang="zh-CN" altLang="en-US">
              <a:solidFill>
                <a:srgbClr val="FF0000"/>
              </a:solidFill>
            </a:endParaRPr>
          </a:p>
          <a:p>
            <a:pPr indent="0" fontAlgn="auto">
              <a:lnSpc>
                <a:spcPct val="150000"/>
              </a:lnSpc>
            </a:pPr>
            <a:r>
              <a:rPr lang="zh-CN" altLang="en-US"/>
              <a:t>设置OPT STEER EXT =2将保留转向柱和拉杆/转向臂的运动学特性，并用外部元件代替齿条和小齿轮或转向齿轮等的动态特性，助力和控制信息。</a:t>
            </a:r>
            <a:endParaRPr lang="zh-CN" altLang="en-US"/>
          </a:p>
        </p:txBody>
      </p:sp>
      <p:sp>
        <p:nvSpPr>
          <p:cNvPr id="12" name="文本框 11"/>
          <p:cNvSpPr txBox="1"/>
          <p:nvPr/>
        </p:nvSpPr>
        <p:spPr>
          <a:xfrm>
            <a:off x="287655" y="4713605"/>
            <a:ext cx="6096000" cy="2030095"/>
          </a:xfrm>
          <a:prstGeom prst="rect">
            <a:avLst/>
          </a:prstGeom>
          <a:noFill/>
        </p:spPr>
        <p:txBody>
          <a:bodyPr wrap="square" rtlCol="0" anchor="t">
            <a:spAutoFit/>
          </a:bodyPr>
          <a:p>
            <a:r>
              <a:rPr lang="zh-CN" altLang="en-US">
                <a:solidFill>
                  <a:srgbClr val="FF0000"/>
                </a:solidFill>
              </a:rPr>
              <a:t>选项3:更换整个系统，拉杆1转向臂动力学除外</a:t>
            </a:r>
            <a:endParaRPr lang="zh-CN" altLang="en-US">
              <a:solidFill>
                <a:srgbClr val="FF0000"/>
              </a:solidFill>
            </a:endParaRPr>
          </a:p>
          <a:p>
            <a:r>
              <a:rPr lang="zh-CN" altLang="en-US"/>
              <a:t>设置OPT STEER EXT=3会替换除横拉杆和转向臂运动学之外的所有内容。更换转向器和转向柱时，CarSim没有有关转向柱或齿轮的特性，其动力学，运动学联系，助力系统，摩擦，阻尼等信息。在外部模型中计算的内容必须由用户创建导入变量以使用VS Visualizer进行绘制，或以任何其他方式使用。</a:t>
            </a:r>
            <a:endParaRPr lang="zh-CN" altLang="en-US"/>
          </a:p>
        </p:txBody>
      </p:sp>
      <p:sp>
        <p:nvSpPr>
          <p:cNvPr id="13" name="文本框 12"/>
          <p:cNvSpPr txBox="1"/>
          <p:nvPr/>
        </p:nvSpPr>
        <p:spPr>
          <a:xfrm>
            <a:off x="6383655" y="4713605"/>
            <a:ext cx="6096000" cy="1753235"/>
          </a:xfrm>
          <a:prstGeom prst="rect">
            <a:avLst/>
          </a:prstGeom>
          <a:noFill/>
        </p:spPr>
        <p:txBody>
          <a:bodyPr wrap="square" rtlCol="0" anchor="t">
            <a:spAutoFit/>
          </a:bodyPr>
          <a:p>
            <a:r>
              <a:rPr lang="zh-CN" altLang="en-US">
                <a:solidFill>
                  <a:srgbClr val="FF0000"/>
                </a:solidFill>
              </a:rPr>
              <a:t>选项4替换整个转向系统</a:t>
            </a:r>
            <a:endParaRPr lang="zh-CN" altLang="en-US">
              <a:solidFill>
                <a:srgbClr val="FF0000"/>
              </a:solidFill>
            </a:endParaRPr>
          </a:p>
          <a:p>
            <a:r>
              <a:rPr lang="zh-CN" altLang="en-US"/>
              <a:t>当转向系统被完全更换(OPT STEER EXT=4)时，CarSim没有有关任何组件的属性，其动力学，运动学联系，助力系统，摩擦，阻它等的信息。在外部模型中计算出的内容必须具有用户-创建的导入变量，以使用VS Visualizer进行绘制或以其他任何方式使用</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3571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4.3</a:t>
            </a:r>
            <a:r>
              <a:rPr lang="zh-CN" altLang="en-US" sz="3200" b="1">
                <a:effectLst>
                  <a:outerShdw blurRad="50800" dist="38100" dir="2700000" algn="tl" rotWithShape="0">
                    <a:prstClr val="black">
                      <a:alpha val="40000"/>
                    </a:prstClr>
                  </a:outerShdw>
                </a:effectLst>
                <a:sym typeface="+mn-ea"/>
              </a:rPr>
              <a:t>工况测试</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98755" y="878205"/>
            <a:ext cx="11993880" cy="1912620"/>
          </a:xfrm>
          <a:prstGeom prst="rect">
            <a:avLst/>
          </a:prstGeom>
          <a:noFill/>
        </p:spPr>
        <p:txBody>
          <a:bodyPr wrap="square" rtlCol="0" anchor="t">
            <a:noAutofit/>
          </a:bodyPr>
          <a:p>
            <a:pPr indent="0" fontAlgn="auto">
              <a:lnSpc>
                <a:spcPct val="150000"/>
              </a:lnSpc>
            </a:pPr>
            <a:r>
              <a:rPr lang="zh-CN" altLang="en-US"/>
              <a:t>新建一个</a:t>
            </a:r>
            <a:r>
              <a:rPr lang="en-US" altLang="zh-CN"/>
              <a:t>Simulink</a:t>
            </a:r>
            <a:r>
              <a:rPr lang="zh-CN" altLang="en-US"/>
              <a:t>使用</a:t>
            </a:r>
            <a:r>
              <a:rPr lang="en-US" altLang="zh-CN"/>
              <a:t>to workspace</a:t>
            </a:r>
            <a:r>
              <a:rPr lang="zh-CN" altLang="en-US"/>
              <a:t>函数用于获取</a:t>
            </a:r>
            <a:r>
              <a:rPr lang="en-US" altLang="zh-CN"/>
              <a:t>Carsim</a:t>
            </a:r>
            <a:r>
              <a:rPr lang="zh-CN" altLang="en-US"/>
              <a:t>中的标准工况</a:t>
            </a:r>
            <a:r>
              <a:rPr lang="en-US" altLang="zh-CN"/>
              <a:t> </a:t>
            </a:r>
            <a:r>
              <a:rPr lang="zh-CN" altLang="en-US"/>
              <a:t>然后将其存入</a:t>
            </a:r>
            <a:r>
              <a:rPr lang="en-US" altLang="zh-CN"/>
              <a:t>Carsim</a:t>
            </a:r>
            <a:r>
              <a:rPr lang="zh-CN" altLang="en-US"/>
              <a:t>默认目录中</a:t>
            </a:r>
            <a:endParaRPr lang="zh-CN" altLang="en-US"/>
          </a:p>
          <a:p>
            <a:pPr indent="0" fontAlgn="auto">
              <a:lnSpc>
                <a:spcPct val="150000"/>
              </a:lnSpc>
            </a:pPr>
            <a:r>
              <a:rPr lang="zh-CN" altLang="en-US"/>
              <a:t>接着在</a:t>
            </a:r>
            <a:r>
              <a:rPr lang="en-US" altLang="zh-CN"/>
              <a:t>Carsim</a:t>
            </a:r>
            <a:r>
              <a:rPr lang="zh-CN" altLang="en-US"/>
              <a:t>中比较出机械转向和线控转向的区别</a:t>
            </a:r>
            <a:endParaRPr lang="zh-CN" altLang="en-US"/>
          </a:p>
        </p:txBody>
      </p:sp>
      <p:pic>
        <p:nvPicPr>
          <p:cNvPr id="3" name="图片 2"/>
          <p:cNvPicPr>
            <a:picLocks noChangeAspect="1"/>
          </p:cNvPicPr>
          <p:nvPr/>
        </p:nvPicPr>
        <p:blipFill>
          <a:blip r:embed="rId1"/>
          <a:stretch>
            <a:fillRect/>
          </a:stretch>
        </p:blipFill>
        <p:spPr>
          <a:xfrm>
            <a:off x="1249045" y="2402205"/>
            <a:ext cx="8924925" cy="4114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2987040" y="1615440"/>
            <a:ext cx="6602095" cy="3563620"/>
            <a:chOff x="4704" y="2544"/>
            <a:chExt cx="10397" cy="5612"/>
          </a:xfrm>
        </p:grpSpPr>
        <p:sp>
          <p:nvSpPr>
            <p:cNvPr id="7" name="文本框 6"/>
            <p:cNvSpPr txBox="1"/>
            <p:nvPr/>
          </p:nvSpPr>
          <p:spPr>
            <a:xfrm>
              <a:off x="4704" y="2544"/>
              <a:ext cx="10397" cy="919"/>
            </a:xfrm>
            <a:prstGeom prst="rect">
              <a:avLst/>
            </a:prstGeom>
            <a:noFill/>
          </p:spPr>
          <p:txBody>
            <a:bodyPr wrap="none" rtlCol="0">
              <a:spAutoFit/>
            </a:bodyPr>
            <a:p>
              <a:pPr algn="l"/>
              <a:r>
                <a:rPr lang="en-US" sz="3200" b="1">
                  <a:effectLst>
                    <a:outerShdw blurRad="50800" dist="38100" dir="2700000" algn="tl" rotWithShape="0">
                      <a:prstClr val="black">
                        <a:alpha val="40000"/>
                      </a:prstClr>
                    </a:outerShdw>
                  </a:effectLst>
                  <a:sym typeface="+mn-ea"/>
                </a:rPr>
                <a:t>5.</a:t>
              </a:r>
              <a:r>
                <a:rPr sz="3200" b="1">
                  <a:effectLst>
                    <a:outerShdw blurRad="50800" dist="38100" dir="2700000" algn="tl" rotWithShape="0">
                      <a:prstClr val="black">
                        <a:alpha val="40000"/>
                      </a:prstClr>
                    </a:outerShdw>
                  </a:effectLst>
                  <a:sym typeface="+mn-ea"/>
                </a:rPr>
                <a:t>线控转向系统理想传动比</a:t>
              </a:r>
              <a:r>
                <a:rPr lang="zh-CN" sz="3200" b="1">
                  <a:effectLst>
                    <a:outerShdw blurRad="50800" dist="38100" dir="2700000" algn="tl" rotWithShape="0">
                      <a:prstClr val="black">
                        <a:alpha val="40000"/>
                      </a:prstClr>
                    </a:outerShdw>
                  </a:effectLst>
                  <a:sym typeface="+mn-ea"/>
                </a:rPr>
                <a:t>算法</a:t>
              </a:r>
              <a:r>
                <a:rPr sz="3200" b="1">
                  <a:effectLst>
                    <a:outerShdw blurRad="50800" dist="38100" dir="2700000" algn="tl" rotWithShape="0">
                      <a:prstClr val="black">
                        <a:alpha val="40000"/>
                      </a:prstClr>
                    </a:outerShdw>
                  </a:effectLst>
                  <a:sym typeface="+mn-ea"/>
                </a:rPr>
                <a:t>设计</a:t>
              </a:r>
              <a:endParaRPr sz="3200" b="1">
                <a:effectLst>
                  <a:outerShdw blurRad="50800" dist="38100" dir="2700000" algn="tl" rotWithShape="0">
                    <a:prstClr val="black">
                      <a:alpha val="40000"/>
                    </a:prstClr>
                  </a:outerShdw>
                </a:effectLst>
                <a:sym typeface="+mn-ea"/>
              </a:endParaRPr>
            </a:p>
          </p:txBody>
        </p:sp>
        <p:sp>
          <p:nvSpPr>
            <p:cNvPr id="5" name="文本框 4"/>
            <p:cNvSpPr txBox="1"/>
            <p:nvPr/>
          </p:nvSpPr>
          <p:spPr>
            <a:xfrm>
              <a:off x="4704" y="3941"/>
              <a:ext cx="9600" cy="4215"/>
            </a:xfrm>
            <a:prstGeom prst="rect">
              <a:avLst/>
            </a:prstGeom>
            <a:noFill/>
          </p:spPr>
          <p:txBody>
            <a:bodyPr wrap="square" rtlCol="0" anchor="t">
              <a:spAutoFit/>
            </a:bodyPr>
            <a:p>
              <a:pPr indent="0" algn="l" fontAlgn="auto">
                <a:lnSpc>
                  <a:spcPct val="150000"/>
                </a:lnSpc>
              </a:pPr>
              <a:r>
                <a:rPr lang="en-US" sz="2800" b="1">
                  <a:effectLst>
                    <a:outerShdw blurRad="50800" dist="38100" dir="2700000" algn="tl" rotWithShape="0">
                      <a:prstClr val="black">
                        <a:alpha val="40000"/>
                      </a:prstClr>
                    </a:outerShdw>
                  </a:effectLst>
                  <a:sym typeface="+mn-ea"/>
                </a:rPr>
                <a:t>5.1</a:t>
              </a:r>
              <a:r>
                <a:rPr lang="zh-CN" altLang="en-US" sz="2800" b="1">
                  <a:effectLst>
                    <a:outerShdw blurRad="50800" dist="38100" dir="2700000" algn="tl" rotWithShape="0">
                      <a:prstClr val="black">
                        <a:alpha val="40000"/>
                      </a:prstClr>
                    </a:outerShdw>
                  </a:effectLst>
                  <a:sym typeface="+mn-ea"/>
                </a:rPr>
                <a:t>传统转向的不足</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5.2</a:t>
              </a:r>
              <a:r>
                <a:rPr lang="zh-CN" altLang="en-US" sz="2800" b="1">
                  <a:effectLst>
                    <a:outerShdw blurRad="50800" dist="38100" dir="2700000" algn="tl" rotWithShape="0">
                      <a:prstClr val="black">
                        <a:alpha val="40000"/>
                      </a:prstClr>
                    </a:outerShdw>
                  </a:effectLst>
                  <a:sym typeface="+mn-ea"/>
                </a:rPr>
                <a:t>转向算法设计</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5.3</a:t>
              </a:r>
              <a:r>
                <a:rPr lang="zh-CN" altLang="en-US" sz="2800" b="1">
                  <a:effectLst>
                    <a:outerShdw blurRad="50800" dist="38100" dir="2700000" algn="tl" rotWithShape="0">
                      <a:prstClr val="black">
                        <a:alpha val="40000"/>
                      </a:prstClr>
                    </a:outerShdw>
                  </a:effectLst>
                  <a:sym typeface="+mn-ea"/>
                </a:rPr>
                <a:t>转向算法优化</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5763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5.1</a:t>
            </a:r>
            <a:r>
              <a:rPr lang="zh-CN" altLang="en-US" sz="3200" b="1">
                <a:effectLst>
                  <a:outerShdw blurRad="50800" dist="38100" dir="2700000" algn="tl" rotWithShape="0">
                    <a:prstClr val="black">
                      <a:alpha val="40000"/>
                    </a:prstClr>
                  </a:outerShdw>
                </a:effectLst>
                <a:sym typeface="+mn-ea"/>
              </a:rPr>
              <a:t>传统转向的不足</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98755" y="878205"/>
            <a:ext cx="11993880" cy="1417320"/>
          </a:xfrm>
          <a:prstGeom prst="rect">
            <a:avLst/>
          </a:prstGeom>
          <a:noFill/>
        </p:spPr>
        <p:txBody>
          <a:bodyPr wrap="square" rtlCol="0" anchor="t">
            <a:noAutofit/>
          </a:bodyPr>
          <a:p>
            <a:pPr indent="0" fontAlgn="auto">
              <a:lnSpc>
                <a:spcPct val="150000"/>
              </a:lnSpc>
            </a:pPr>
            <a:r>
              <a:t>为了对固定传动比的传统转向系统的转向特性进行深入研究，我们需要分析其存在的不足之处。首先，我们需要明确汽车系统动力学中的两个关键转向增益。第一个增益是横摆角速度ωr与前轮转角δf之比，我们称之为G</a:t>
            </a:r>
            <a:r>
              <a:rPr>
                <a:sym typeface="+mn-ea"/>
              </a:rPr>
              <a:t>f</a:t>
            </a:r>
            <a:r>
              <a:t>，在稳态条件下，其关系可以表示为：</a:t>
            </a:r>
            <a:r>
              <a:rPr>
                <a:solidFill>
                  <a:srgbClr val="FF0000"/>
                </a:solidFill>
                <a:sym typeface="+mn-ea"/>
              </a:rPr>
              <a:t>Gf</a:t>
            </a:r>
            <a:r>
              <a:rPr>
                <a:solidFill>
                  <a:srgbClr val="FF0000"/>
                </a:solidFill>
                <a:sym typeface="+mn-ea"/>
              </a:rPr>
              <a:t> = ωr / δf</a:t>
            </a:r>
            <a:r>
              <a:rPr lang="en-US">
                <a:sym typeface="+mn-ea"/>
              </a:rPr>
              <a:t>  </a:t>
            </a:r>
            <a:r>
              <a:rPr>
                <a:sym typeface="+mn-ea"/>
              </a:rPr>
              <a:t>这个增益主要受到轮胎特性、车轮定位参数以及悬架特性的影响。</a:t>
            </a:r>
            <a:endParaRPr>
              <a:sym typeface="+mn-ea"/>
            </a:endParaRPr>
          </a:p>
          <a:p>
            <a:pPr indent="0" fontAlgn="auto">
              <a:lnSpc>
                <a:spcPct val="150000"/>
              </a:lnSpc>
            </a:pPr>
          </a:p>
          <a:p>
            <a:pPr indent="0" fontAlgn="auto">
              <a:lnSpc>
                <a:spcPct val="150000"/>
              </a:lnSpc>
            </a:pPr>
            <a:r>
              <a:t>第二个增益是横摆角速度ωr与方向盘转角δh之比，我们称之为横摆角速度增益，用G</a:t>
            </a:r>
            <a:r>
              <a:rPr lang="en-US"/>
              <a:t>h</a:t>
            </a:r>
            <a:r>
              <a:t>表示。在稳态条件下，其关系可以描述为：</a:t>
            </a:r>
            <a:r>
              <a:rPr>
                <a:solidFill>
                  <a:srgbClr val="FF0000"/>
                </a:solidFill>
                <a:sym typeface="+mn-ea"/>
              </a:rPr>
              <a:t>G</a:t>
            </a:r>
            <a:r>
              <a:rPr lang="en-US">
                <a:solidFill>
                  <a:srgbClr val="FF0000"/>
                </a:solidFill>
                <a:sym typeface="+mn-ea"/>
              </a:rPr>
              <a:t>h</a:t>
            </a:r>
            <a:r>
              <a:rPr>
                <a:solidFill>
                  <a:srgbClr val="FF0000"/>
                </a:solidFill>
              </a:rPr>
              <a:t>= ωr / δh</a:t>
            </a:r>
            <a:r>
              <a:rPr lang="en-US"/>
              <a:t> </a:t>
            </a:r>
            <a:r>
              <a:t>这个增益也被称为</a:t>
            </a:r>
            <a:r>
              <a:rPr>
                <a:solidFill>
                  <a:srgbClr val="FF0000"/>
                </a:solidFill>
              </a:rPr>
              <a:t>稳态横摆角速度增益</a:t>
            </a:r>
            <a:r>
              <a:t>或</a:t>
            </a:r>
            <a:r>
              <a:rPr>
                <a:solidFill>
                  <a:srgbClr val="FF0000"/>
                </a:solidFill>
              </a:rPr>
              <a:t>转向灵敏度</a:t>
            </a:r>
            <a:r>
              <a:t>。它不仅与轮胎特性、车轮定位参数和悬架特性有关，还直接受到转向系统特性的影响。</a:t>
            </a:r>
          </a:p>
          <a:p>
            <a:pPr indent="0" fontAlgn="auto">
              <a:lnSpc>
                <a:spcPct val="150000"/>
              </a:lnSpc>
            </a:pPr>
          </a:p>
          <a:p>
            <a:pPr indent="0" fontAlgn="auto">
              <a:lnSpc>
                <a:spcPct val="150000"/>
              </a:lnSpc>
            </a:pPr>
            <a:r>
              <a:t>汽车响应的横摆角速度ωr与fG、hG以及方向盘转角δh之间的关系可以综合表示为：</a:t>
            </a:r>
          </a:p>
          <a:p>
            <a:pPr indent="0" fontAlgn="auto">
              <a:lnSpc>
                <a:spcPct val="150000"/>
              </a:lnSpc>
            </a:pPr>
          </a:p>
          <a:p>
            <a:pPr indent="0" fontAlgn="auto">
              <a:lnSpc>
                <a:spcPct val="150000"/>
              </a:lnSpc>
            </a:pPr>
          </a:p>
        </p:txBody>
      </p:sp>
      <p:pic>
        <p:nvPicPr>
          <p:cNvPr id="8" name="图片 7"/>
          <p:cNvPicPr>
            <a:picLocks noChangeAspect="1"/>
          </p:cNvPicPr>
          <p:nvPr/>
        </p:nvPicPr>
        <p:blipFill>
          <a:blip r:embed="rId1"/>
          <a:stretch>
            <a:fillRect/>
          </a:stretch>
        </p:blipFill>
        <p:spPr>
          <a:xfrm>
            <a:off x="2677160" y="4787900"/>
            <a:ext cx="6353175" cy="11811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5763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5.1</a:t>
            </a:r>
            <a:r>
              <a:rPr lang="zh-CN" altLang="en-US" sz="3200" b="1">
                <a:effectLst>
                  <a:outerShdw blurRad="50800" dist="38100" dir="2700000" algn="tl" rotWithShape="0">
                    <a:prstClr val="black">
                      <a:alpha val="40000"/>
                    </a:prstClr>
                  </a:outerShdw>
                </a:effectLst>
                <a:sym typeface="+mn-ea"/>
              </a:rPr>
              <a:t>传统转向的不足</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98755" y="878205"/>
            <a:ext cx="11993880" cy="1417320"/>
          </a:xfrm>
          <a:prstGeom prst="rect">
            <a:avLst/>
          </a:prstGeom>
          <a:noFill/>
        </p:spPr>
        <p:txBody>
          <a:bodyPr wrap="square" rtlCol="0" anchor="t">
            <a:noAutofit/>
          </a:bodyPr>
          <a:p>
            <a:pPr indent="0" fontAlgn="auto">
              <a:lnSpc>
                <a:spcPct val="150000"/>
              </a:lnSpc>
            </a:pPr>
            <a:r>
              <a:rPr lang="zh-CN" altLang="en-US">
                <a:sym typeface="+mn-ea"/>
              </a:rPr>
              <a:t>利用第三章中选择的Carsim传统转向系统汽车模型，将其转向系统的固定传动比设置为18，进行角阶跃仿真试验，方向盘输入如图所示，幅值为45°，车速分别设置为20 hkm/，40 hkm/，60 hkm/，80 hkm/，100 hkm/，120 hkm/，观察传统转向系统汽车的横摆角速度增益瞬态和稳态响应的变化情况，仿真结果如图所示。</a:t>
            </a:r>
            <a:endParaRPr lang="zh-CN" altLang="en-US"/>
          </a:p>
          <a:p>
            <a:pPr indent="0" fontAlgn="auto">
              <a:lnSpc>
                <a:spcPct val="150000"/>
              </a:lnSpc>
            </a:pPr>
            <a:endParaRPr lang="zh-CN" altLang="en-US">
              <a:sym typeface="+mn-ea"/>
            </a:endParaRPr>
          </a:p>
          <a:p>
            <a:pPr indent="0" fontAlgn="auto">
              <a:lnSpc>
                <a:spcPct val="150000"/>
              </a:lnSpc>
            </a:pPr>
          </a:p>
        </p:txBody>
      </p:sp>
      <p:pic>
        <p:nvPicPr>
          <p:cNvPr id="9" name="图片 8"/>
          <p:cNvPicPr>
            <a:picLocks noChangeAspect="1"/>
          </p:cNvPicPr>
          <p:nvPr/>
        </p:nvPicPr>
        <p:blipFill>
          <a:blip r:embed="rId1"/>
          <a:stretch>
            <a:fillRect/>
          </a:stretch>
        </p:blipFill>
        <p:spPr>
          <a:xfrm>
            <a:off x="6242050" y="2295525"/>
            <a:ext cx="5751195" cy="4330065"/>
          </a:xfrm>
          <a:prstGeom prst="rect">
            <a:avLst/>
          </a:prstGeom>
        </p:spPr>
      </p:pic>
      <p:pic>
        <p:nvPicPr>
          <p:cNvPr id="10" name="图片 9"/>
          <p:cNvPicPr>
            <a:picLocks noChangeAspect="1"/>
          </p:cNvPicPr>
          <p:nvPr/>
        </p:nvPicPr>
        <p:blipFill>
          <a:blip r:embed="rId2"/>
          <a:stretch>
            <a:fillRect/>
          </a:stretch>
        </p:blipFill>
        <p:spPr>
          <a:xfrm>
            <a:off x="659765" y="2295525"/>
            <a:ext cx="5348605" cy="4511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5763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5.1</a:t>
            </a:r>
            <a:r>
              <a:rPr lang="zh-CN" altLang="en-US" sz="3200" b="1">
                <a:effectLst>
                  <a:outerShdw blurRad="50800" dist="38100" dir="2700000" algn="tl" rotWithShape="0">
                    <a:prstClr val="black">
                      <a:alpha val="40000"/>
                    </a:prstClr>
                  </a:outerShdw>
                </a:effectLst>
                <a:sym typeface="+mn-ea"/>
              </a:rPr>
              <a:t>传统转向的不足</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2" name="图片 11"/>
          <p:cNvPicPr>
            <a:picLocks noChangeAspect="1"/>
          </p:cNvPicPr>
          <p:nvPr/>
        </p:nvPicPr>
        <p:blipFill>
          <a:blip r:embed="rId1"/>
          <a:stretch>
            <a:fillRect/>
          </a:stretch>
        </p:blipFill>
        <p:spPr>
          <a:xfrm>
            <a:off x="6138545" y="949325"/>
            <a:ext cx="6053455" cy="4916805"/>
          </a:xfrm>
          <a:prstGeom prst="rect">
            <a:avLst/>
          </a:prstGeom>
        </p:spPr>
      </p:pic>
      <p:sp>
        <p:nvSpPr>
          <p:cNvPr id="3" name="文本框 2"/>
          <p:cNvSpPr txBox="1"/>
          <p:nvPr/>
        </p:nvSpPr>
        <p:spPr>
          <a:xfrm>
            <a:off x="198755" y="949325"/>
            <a:ext cx="6096000" cy="5908040"/>
          </a:xfrm>
          <a:prstGeom prst="rect">
            <a:avLst/>
          </a:prstGeom>
          <a:noFill/>
        </p:spPr>
        <p:txBody>
          <a:bodyPr wrap="square" rtlCol="0" anchor="t">
            <a:spAutoFit/>
          </a:bodyPr>
          <a:p>
            <a:pPr indent="0" fontAlgn="auto">
              <a:lnSpc>
                <a:spcPct val="150000"/>
              </a:lnSpc>
            </a:pPr>
            <a:r>
              <a:rPr lang="zh-CN" altLang="en-US"/>
              <a:t>固定传动比汽车的横摆角速度增益在不同车速下的响应情况不同，达到稳态状态时的横摆角速度增益值先是随车速的增大而增大，当车速达到80 hkm/时，稳态横摆角速度增益达到最大，然后随着车速继续增大而减小，说明该车具有不足转向特性。由图4.2还可以看出，当车速为120 hkm/时，</a:t>
            </a:r>
            <a:r>
              <a:rPr lang="zh-CN" altLang="en-US">
                <a:solidFill>
                  <a:srgbClr val="FF0000"/>
                </a:solidFill>
              </a:rPr>
              <a:t>汽车达到稳态响应所需的时间明显增加，瞬态响应曲线发生了剧烈振荡，说明横摆角速度增益急剧变化，汽车在转向过程中的的响应特性变化剧烈，极易失去稳定性且难以准确掌控。</a:t>
            </a:r>
            <a:r>
              <a:rPr lang="zh-CN" altLang="en-US"/>
              <a:t>这就要求驾驶员时刻保持高度专注，根据汽车响应状态的变化，频繁的校正和调整驾驶操作，才能使汽车实现期望的转向效果，保证汽车行驶状态的稳定，这无疑加大了驾驶汽车的难度和精神负担。本文根据以上分析的传统转向系统存在的不足，结合不同工况下的具体要求，对线控转向系统的理想传动比进行了设计。</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5.2</a:t>
            </a:r>
            <a:r>
              <a:rPr lang="zh-CN" altLang="en-US" sz="3200" b="1">
                <a:effectLst>
                  <a:outerShdw blurRad="50800" dist="38100" dir="2700000" algn="tl" rotWithShape="0">
                    <a:prstClr val="black">
                      <a:alpha val="40000"/>
                    </a:prstClr>
                  </a:outerShdw>
                </a:effectLst>
                <a:sym typeface="+mn-ea"/>
              </a:rPr>
              <a:t>转向算法设计</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198755" y="949325"/>
            <a:ext cx="11993245" cy="3830955"/>
          </a:xfrm>
          <a:prstGeom prst="rect">
            <a:avLst/>
          </a:prstGeom>
          <a:noFill/>
        </p:spPr>
        <p:txBody>
          <a:bodyPr wrap="square" rtlCol="0" anchor="t">
            <a:spAutoFit/>
          </a:bodyPr>
          <a:p>
            <a:pPr indent="0" fontAlgn="auto">
              <a:lnSpc>
                <a:spcPct val="150000"/>
              </a:lnSpc>
            </a:pPr>
            <a:r>
              <a:rPr lang="zh-CN" altLang="en-US"/>
              <a:t>在理想传动比的设计中，线控转向系统应满足以下关键要求。在低速行驶时，为了增强转向的灵敏性和操作的轻便性，转向系统应当具备较小的理想传动比。这意味着驾驶员在进行大角度转弯时，只需转动较小的方向盘转角，即可实现前轮的大幅转向。然而，考虑到前轮在极限情况下的转角范围，需要设置一个合理的最小值，以确保前轮不会超出其物理极限。</a:t>
            </a:r>
            <a:endParaRPr lang="zh-CN" altLang="en-US"/>
          </a:p>
          <a:p>
            <a:pPr indent="0" fontAlgn="auto">
              <a:lnSpc>
                <a:spcPct val="150000"/>
              </a:lnSpc>
            </a:pPr>
            <a:r>
              <a:rPr lang="zh-CN" altLang="en-US"/>
              <a:t>相反，在高速行驶时，为了降低汽车的转向灵敏度，提升操作稳定性，转向系统的理想传动比应当适当增大。这意味着驾驶员需要转动更大的方向盘转角来产生较小的前轮转角，从而使车辆转向更加“迟钝”。这种设计可以避免驾驶员在高速行驶时因误操作而导致的潜在风险，为驾驶员提供一定的缓冲时间和判断空间，降低他们在高速驾驶时的精神压力和操作难度。然而，为了避免转向过于“迟钝”而影响到超车等必要的驾驶操作，也需要设置一个合理的最大值来限制传动比的上限。</a:t>
            </a:r>
            <a:endParaRPr lang="zh-CN" altLang="en-US"/>
          </a:p>
        </p:txBody>
      </p:sp>
      <p:sp>
        <p:nvSpPr>
          <p:cNvPr id="2" name="文本框 1"/>
          <p:cNvSpPr txBox="1"/>
          <p:nvPr/>
        </p:nvSpPr>
        <p:spPr>
          <a:xfrm>
            <a:off x="152400" y="4719955"/>
            <a:ext cx="11733530" cy="2584450"/>
          </a:xfrm>
          <a:prstGeom prst="rect">
            <a:avLst/>
          </a:prstGeom>
          <a:noFill/>
        </p:spPr>
        <p:txBody>
          <a:bodyPr wrap="square" rtlCol="0" anchor="t">
            <a:spAutoFit/>
          </a:bodyPr>
          <a:p>
            <a:pPr indent="0" fontAlgn="auto">
              <a:lnSpc>
                <a:spcPct val="150000"/>
              </a:lnSpc>
            </a:pPr>
            <a:r>
              <a:rPr lang="zh-CN" altLang="en-US"/>
              <a:t>为保证汽车在不同工况下有着相同的响应特性，一般会选择定增益的设计方法。</a:t>
            </a:r>
            <a:endParaRPr lang="zh-CN" altLang="en-US"/>
          </a:p>
          <a:p>
            <a:pPr indent="0" fontAlgn="auto">
              <a:lnSpc>
                <a:spcPct val="150000"/>
              </a:lnSpc>
            </a:pPr>
            <a:r>
              <a:rPr lang="zh-CN" altLang="en-US"/>
              <a:t>基于稳态转向增益不变的设计方法主要有三种</a:t>
            </a:r>
            <a:endParaRPr lang="zh-CN" altLang="en-US"/>
          </a:p>
          <a:p>
            <a:pPr indent="0" fontAlgn="auto">
              <a:lnSpc>
                <a:spcPct val="150000"/>
              </a:lnSpc>
            </a:pPr>
            <a:r>
              <a:rPr lang="zh-CN" altLang="en-US">
                <a:solidFill>
                  <a:srgbClr val="FF0000"/>
                </a:solidFill>
              </a:rPr>
              <a:t>（1）基于稳态横摆角速度增益不变</a:t>
            </a:r>
            <a:endParaRPr lang="zh-CN" altLang="en-US">
              <a:solidFill>
                <a:srgbClr val="FF0000"/>
              </a:solidFill>
            </a:endParaRPr>
          </a:p>
          <a:p>
            <a:pPr indent="0" fontAlgn="auto">
              <a:lnSpc>
                <a:spcPct val="150000"/>
              </a:lnSpc>
            </a:pPr>
            <a:r>
              <a:rPr lang="zh-CN" altLang="en-US">
                <a:sym typeface="+mn-ea"/>
              </a:rPr>
              <a:t>（</a:t>
            </a:r>
            <a:r>
              <a:rPr lang="zh-CN" altLang="en-US"/>
              <a:t>2）基于稳态侧向加速度增益不变</a:t>
            </a:r>
            <a:endParaRPr lang="zh-CN" altLang="en-US"/>
          </a:p>
          <a:p>
            <a:pPr indent="0" fontAlgn="auto">
              <a:lnSpc>
                <a:spcPct val="150000"/>
              </a:lnSpc>
            </a:pPr>
            <a:r>
              <a:rPr lang="zh-CN" altLang="en-US">
                <a:sym typeface="+mn-ea"/>
              </a:rPr>
              <a:t>（</a:t>
            </a:r>
            <a:r>
              <a:rPr lang="zh-CN" altLang="en-US"/>
              <a:t>3）稳态横摆角速度增益与稳态侧向加速度增益呈一定比例关系</a:t>
            </a:r>
            <a:endParaRPr lang="zh-CN" altLang="en-US"/>
          </a:p>
          <a:p>
            <a:pPr indent="0" fontAlgn="auto">
              <a:lnSpc>
                <a:spcPct val="150000"/>
              </a:lnSpc>
            </a:pP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5.2</a:t>
            </a:r>
            <a:r>
              <a:rPr lang="zh-CN" altLang="en-US" sz="3200" b="1">
                <a:effectLst>
                  <a:outerShdw blurRad="50800" dist="38100" dir="2700000" algn="tl" rotWithShape="0">
                    <a:prstClr val="black">
                      <a:alpha val="40000"/>
                    </a:prstClr>
                  </a:outerShdw>
                </a:effectLst>
                <a:sym typeface="+mn-ea"/>
              </a:rPr>
              <a:t>转向算法设计</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485775" y="949325"/>
            <a:ext cx="5321300" cy="4953000"/>
          </a:xfrm>
          <a:prstGeom prst="rect">
            <a:avLst/>
          </a:prstGeom>
        </p:spPr>
      </p:pic>
      <p:pic>
        <p:nvPicPr>
          <p:cNvPr id="8" name="图片 7"/>
          <p:cNvPicPr>
            <a:picLocks noChangeAspect="1"/>
          </p:cNvPicPr>
          <p:nvPr/>
        </p:nvPicPr>
        <p:blipFill>
          <a:blip r:embed="rId2"/>
          <a:stretch>
            <a:fillRect/>
          </a:stretch>
        </p:blipFill>
        <p:spPr>
          <a:xfrm>
            <a:off x="5001260" y="949325"/>
            <a:ext cx="3333750" cy="1257300"/>
          </a:xfrm>
          <a:prstGeom prst="rect">
            <a:avLst/>
          </a:prstGeom>
        </p:spPr>
      </p:pic>
      <p:pic>
        <p:nvPicPr>
          <p:cNvPr id="9" name="图片 8"/>
          <p:cNvPicPr>
            <a:picLocks noChangeAspect="1"/>
          </p:cNvPicPr>
          <p:nvPr/>
        </p:nvPicPr>
        <p:blipFill>
          <a:blip r:embed="rId3"/>
          <a:stretch>
            <a:fillRect/>
          </a:stretch>
        </p:blipFill>
        <p:spPr>
          <a:xfrm>
            <a:off x="8335010" y="949325"/>
            <a:ext cx="3695700" cy="1323975"/>
          </a:xfrm>
          <a:prstGeom prst="rect">
            <a:avLst/>
          </a:prstGeom>
        </p:spPr>
      </p:pic>
      <p:pic>
        <p:nvPicPr>
          <p:cNvPr id="10" name="图片 9"/>
          <p:cNvPicPr>
            <a:picLocks noChangeAspect="1"/>
          </p:cNvPicPr>
          <p:nvPr/>
        </p:nvPicPr>
        <p:blipFill>
          <a:blip r:embed="rId4"/>
          <a:stretch>
            <a:fillRect/>
          </a:stretch>
        </p:blipFill>
        <p:spPr>
          <a:xfrm>
            <a:off x="5420360" y="2089150"/>
            <a:ext cx="6381750" cy="2295525"/>
          </a:xfrm>
          <a:prstGeom prst="rect">
            <a:avLst/>
          </a:prstGeom>
        </p:spPr>
      </p:pic>
      <p:pic>
        <p:nvPicPr>
          <p:cNvPr id="11" name="图片 10"/>
          <p:cNvPicPr>
            <a:picLocks noChangeAspect="1"/>
          </p:cNvPicPr>
          <p:nvPr/>
        </p:nvPicPr>
        <p:blipFill>
          <a:blip r:embed="rId5"/>
          <a:stretch>
            <a:fillRect/>
          </a:stretch>
        </p:blipFill>
        <p:spPr>
          <a:xfrm>
            <a:off x="5234940" y="4384675"/>
            <a:ext cx="6496050" cy="23717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线控转向原理介绍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6359525" y="3463290"/>
            <a:ext cx="5832475" cy="3432175"/>
          </a:xfrm>
          <a:prstGeom prst="rect">
            <a:avLst/>
          </a:prstGeom>
        </p:spPr>
      </p:pic>
      <p:pic>
        <p:nvPicPr>
          <p:cNvPr id="3" name="图片 2"/>
          <p:cNvPicPr>
            <a:picLocks noChangeAspect="1"/>
          </p:cNvPicPr>
          <p:nvPr/>
        </p:nvPicPr>
        <p:blipFill>
          <a:blip r:embed="rId2"/>
          <a:stretch>
            <a:fillRect/>
          </a:stretch>
        </p:blipFill>
        <p:spPr>
          <a:xfrm>
            <a:off x="89535" y="878205"/>
            <a:ext cx="5795010" cy="3033395"/>
          </a:xfrm>
          <a:prstGeom prst="rect">
            <a:avLst/>
          </a:prstGeom>
        </p:spPr>
      </p:pic>
      <p:sp>
        <p:nvSpPr>
          <p:cNvPr id="4" name="文本框 3"/>
          <p:cNvSpPr txBox="1"/>
          <p:nvPr/>
        </p:nvSpPr>
        <p:spPr>
          <a:xfrm>
            <a:off x="5765800" y="878840"/>
            <a:ext cx="6096000" cy="2584450"/>
          </a:xfrm>
          <a:prstGeom prst="rect">
            <a:avLst/>
          </a:prstGeom>
          <a:noFill/>
        </p:spPr>
        <p:txBody>
          <a:bodyPr wrap="square" rtlCol="0" anchor="t">
            <a:spAutoFit/>
          </a:bodyPr>
          <a:p>
            <a:pPr indent="0" fontAlgn="auto">
              <a:lnSpc>
                <a:spcPct val="150000"/>
              </a:lnSpc>
            </a:pPr>
            <a:r>
              <a:rPr lang="zh-CN" altLang="en-US"/>
              <a:t>线控转向的执行层是线控转向系统中负责实际执行转向动作的部分。当驾驶员通过方向盘输入转向指令时，执行层会接收到这些指令，并通过电子信号驱动转向执行机构进行相应的动作。这一层的核心任务是根据决策系统发出的总线指令，</a:t>
            </a:r>
            <a:r>
              <a:rPr lang="zh-CN" altLang="en-US">
                <a:solidFill>
                  <a:srgbClr val="FF0000"/>
                </a:solidFill>
              </a:rPr>
              <a:t>精确地控制转向幅度</a:t>
            </a:r>
            <a:r>
              <a:rPr lang="zh-CN" altLang="en-US"/>
              <a:t>，以实现车辆的稳定行驶和精确操控。</a:t>
            </a:r>
            <a:endParaRPr lang="zh-CN" altLang="en-US"/>
          </a:p>
        </p:txBody>
      </p:sp>
      <p:sp>
        <p:nvSpPr>
          <p:cNvPr id="8" name="文本框 7"/>
          <p:cNvSpPr txBox="1"/>
          <p:nvPr/>
        </p:nvSpPr>
        <p:spPr>
          <a:xfrm>
            <a:off x="89535" y="4118610"/>
            <a:ext cx="6096000" cy="2584450"/>
          </a:xfrm>
          <a:prstGeom prst="rect">
            <a:avLst/>
          </a:prstGeom>
          <a:noFill/>
        </p:spPr>
        <p:txBody>
          <a:bodyPr wrap="square" rtlCol="0" anchor="t">
            <a:spAutoFit/>
          </a:bodyPr>
          <a:p>
            <a:pPr indent="0" fontAlgn="auto">
              <a:lnSpc>
                <a:spcPct val="150000"/>
              </a:lnSpc>
            </a:pPr>
            <a:r>
              <a:rPr lang="zh-CN" altLang="en-US"/>
              <a:t>路感模拟层则是线控转向系统中的另一个关键部分，它负责模拟传统机械转向系统的路感反馈。路感模拟层通过电子系统模拟生成驾驶员的道路体验，使驾驶员能够感知到车辆的行驶状态和路况。这包括车辆在不同路面条件下的转向阻力、回馈力等信息，这些信息通过方向盘传递给驾驶员，帮助他们更好地理解和适应当前的驾驶环境。</a:t>
            </a:r>
            <a:endParaRPr lang="zh-CN" altLang="en-US"/>
          </a:p>
        </p:txBody>
      </p:sp>
      <p:sp>
        <p:nvSpPr>
          <p:cNvPr id="11" name="矩形 10"/>
          <p:cNvSpPr/>
          <p:nvPr/>
        </p:nvSpPr>
        <p:spPr>
          <a:xfrm>
            <a:off x="3402965" y="1905635"/>
            <a:ext cx="426085" cy="875030"/>
          </a:xfrm>
          <a:prstGeom prst="rect">
            <a:avLst/>
          </a:prstGeom>
          <a:solidFill>
            <a:schemeClr val="bg1"/>
          </a:solidFill>
          <a:ln>
            <a:solidFill>
              <a:schemeClr val="bg1"/>
            </a:solidFill>
          </a:ln>
        </p:spPr>
        <p:style>
          <a:lnRef idx="0">
            <a:srgbClr val="FFFFFF"/>
          </a:lnRef>
          <a:fillRef idx="1">
            <a:schemeClr val="accent1"/>
          </a:fillRef>
          <a:effectRef idx="0">
            <a:srgbClr val="FFFFFF"/>
          </a:effectRef>
          <a:fontRef idx="minor">
            <a:schemeClr val="lt1"/>
          </a:fontRef>
        </p:style>
        <p:txBody>
          <a:bodyPr rtlCol="0" anchor="ctr"/>
          <a:p>
            <a:pPr algn="r"/>
            <a:endParaRPr lang="zh-CN" altLang="en-US"/>
          </a:p>
        </p:txBody>
      </p:sp>
      <p:sp>
        <p:nvSpPr>
          <p:cNvPr id="13" name="矩形 12"/>
          <p:cNvSpPr/>
          <p:nvPr/>
        </p:nvSpPr>
        <p:spPr>
          <a:xfrm>
            <a:off x="3716655" y="1993265"/>
            <a:ext cx="1535430" cy="3835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5.2</a:t>
            </a:r>
            <a:r>
              <a:rPr lang="zh-CN" altLang="en-US" sz="3200" b="1">
                <a:effectLst>
                  <a:outerShdw blurRad="50800" dist="38100" dir="2700000" algn="tl" rotWithShape="0">
                    <a:prstClr val="black">
                      <a:alpha val="40000"/>
                    </a:prstClr>
                  </a:outerShdw>
                </a:effectLst>
                <a:sym typeface="+mn-ea"/>
              </a:rPr>
              <a:t>转向算法设计</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52400" y="1212850"/>
            <a:ext cx="11903075" cy="5544185"/>
          </a:xfrm>
          <a:prstGeom prst="rect">
            <a:avLst/>
          </a:prstGeom>
        </p:spPr>
      </p:pic>
      <p:sp>
        <p:nvSpPr>
          <p:cNvPr id="8" name="文本框 7"/>
          <p:cNvSpPr txBox="1"/>
          <p:nvPr/>
        </p:nvSpPr>
        <p:spPr>
          <a:xfrm>
            <a:off x="483870" y="912495"/>
            <a:ext cx="5508625" cy="368300"/>
          </a:xfrm>
          <a:prstGeom prst="rect">
            <a:avLst/>
          </a:prstGeom>
          <a:noFill/>
        </p:spPr>
        <p:txBody>
          <a:bodyPr wrap="square" rtlCol="0">
            <a:spAutoFit/>
          </a:bodyPr>
          <a:p>
            <a:r>
              <a:rPr lang="zh-CN" altLang="en-US"/>
              <a:t>使用</a:t>
            </a:r>
            <a:r>
              <a:rPr lang="en-US" altLang="zh-CN"/>
              <a:t>if-if action</a:t>
            </a:r>
            <a:r>
              <a:rPr lang="zh-CN" altLang="en-US"/>
              <a:t>加上</a:t>
            </a:r>
            <a:r>
              <a:rPr lang="en-US" altLang="zh-CN"/>
              <a:t>merge    </a:t>
            </a:r>
            <a:r>
              <a:rPr lang="zh-CN" altLang="en-US"/>
              <a:t>或者</a:t>
            </a:r>
            <a:r>
              <a:rPr lang="en-US" altLang="zh-CN"/>
              <a:t>  </a:t>
            </a:r>
            <a:r>
              <a:rPr lang="zh-CN" altLang="en-US"/>
              <a:t>把</a:t>
            </a:r>
            <a:r>
              <a:rPr lang="en-US" altLang="zh-CN"/>
              <a:t>Switch</a:t>
            </a:r>
            <a:r>
              <a:rPr lang="zh-CN" altLang="en-US"/>
              <a:t>嵌套起来</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5.3</a:t>
            </a:r>
            <a:r>
              <a:rPr lang="zh-CN" altLang="en-US" sz="3200" b="1">
                <a:effectLst>
                  <a:outerShdw blurRad="50800" dist="38100" dir="2700000" algn="tl" rotWithShape="0">
                    <a:prstClr val="black">
                      <a:alpha val="40000"/>
                    </a:prstClr>
                  </a:outerShdw>
                </a:effectLst>
                <a:sym typeface="+mn-ea"/>
              </a:rPr>
              <a:t>转向算法优化</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98755" y="949325"/>
            <a:ext cx="11863070" cy="2168525"/>
          </a:xfrm>
          <a:prstGeom prst="rect">
            <a:avLst/>
          </a:prstGeom>
          <a:noFill/>
        </p:spPr>
        <p:txBody>
          <a:bodyPr wrap="square" rtlCol="0" anchor="t">
            <a:spAutoFit/>
          </a:bodyPr>
          <a:p>
            <a:pPr indent="0" fontAlgn="auto">
              <a:lnSpc>
                <a:spcPct val="150000"/>
              </a:lnSpc>
            </a:pPr>
            <a:r>
              <a:rPr lang="zh-CN" altLang="en-US"/>
              <a:t>在高速下的操纵稳定性综合评价指标值虽然有所降低，但其值仍然偏大，与传统转向系统固定传动比的设计相比，并不能体现出本章所设计的理想传动比在</a:t>
            </a:r>
            <a:r>
              <a:rPr lang="zh-CN" altLang="en-US">
                <a:solidFill>
                  <a:srgbClr val="FF0000"/>
                </a:solidFill>
              </a:rPr>
              <a:t>高速</a:t>
            </a:r>
            <a:r>
              <a:rPr lang="zh-CN" altLang="en-US"/>
              <a:t>下的优势。在实际驾驶中，人们并不希望汽车的横摆角速度增益保持不变，而是希望在高速时有所降低，所以在高速段，基于稳态横摆角速度增益不变的设计方案不再适用，难以满足高速段的要求。考虑到汽车运动状态的非线性和难以对“人—车—路闭环系统”精确建模的问题，</a:t>
            </a:r>
            <a:r>
              <a:rPr lang="zh-CN" altLang="en-US">
                <a:solidFill>
                  <a:srgbClr val="FF0000"/>
                </a:solidFill>
              </a:rPr>
              <a:t>本章采用模糊控制（Fuccy Control，简称FC）对高速段的理想传动比进行优化设计。</a:t>
            </a:r>
            <a:endParaRPr lang="zh-CN" altLang="en-US">
              <a:solidFill>
                <a:srgbClr val="FF0000"/>
              </a:solidFill>
            </a:endParaRPr>
          </a:p>
        </p:txBody>
      </p:sp>
      <p:sp>
        <p:nvSpPr>
          <p:cNvPr id="4" name="文本框 3"/>
          <p:cNvSpPr txBox="1"/>
          <p:nvPr/>
        </p:nvSpPr>
        <p:spPr>
          <a:xfrm>
            <a:off x="273685" y="3395980"/>
            <a:ext cx="11621135" cy="1753235"/>
          </a:xfrm>
          <a:prstGeom prst="rect">
            <a:avLst/>
          </a:prstGeom>
          <a:noFill/>
        </p:spPr>
        <p:txBody>
          <a:bodyPr wrap="square" rtlCol="0" anchor="t">
            <a:spAutoFit/>
          </a:bodyPr>
          <a:p>
            <a:pPr indent="0" fontAlgn="auto">
              <a:lnSpc>
                <a:spcPct val="150000"/>
              </a:lnSpc>
            </a:pPr>
            <a:r>
              <a:rPr lang="zh-CN" altLang="en-US"/>
              <a:t>本文中模糊控制器的输入量为车速和方向盘转角，输出量为理想传动比。</a:t>
            </a:r>
            <a:endParaRPr lang="zh-CN" altLang="en-US"/>
          </a:p>
          <a:p>
            <a:pPr indent="0" fontAlgn="auto">
              <a:lnSpc>
                <a:spcPct val="150000"/>
              </a:lnSpc>
            </a:pPr>
            <a:r>
              <a:rPr lang="zh-CN" altLang="en-US"/>
              <a:t>根据上文确定模糊控制中各个变量的论域以及模糊集。</a:t>
            </a:r>
            <a:endParaRPr lang="zh-CN" altLang="en-US"/>
          </a:p>
          <a:p>
            <a:pPr indent="0" fontAlgn="auto">
              <a:lnSpc>
                <a:spcPct val="150000"/>
              </a:lnSpc>
            </a:pPr>
            <a:endParaRPr lang="zh-CN" altLang="en-US"/>
          </a:p>
          <a:p>
            <a:pPr indent="0" fontAlgn="auto">
              <a:lnSpc>
                <a:spcPct val="150000"/>
              </a:lnSpc>
            </a:pPr>
            <a:r>
              <a:rPr lang="zh-CN" altLang="en-US"/>
              <a:t>fuzzyLogicDesigner</a:t>
            </a:r>
            <a:r>
              <a:rPr lang="en-US" altLang="zh-CN"/>
              <a:t>   Matlab2023a</a:t>
            </a:r>
            <a:r>
              <a:rPr lang="zh-CN" altLang="en-US"/>
              <a:t>版本以上有的模糊工具箱</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5.3</a:t>
            </a:r>
            <a:r>
              <a:rPr lang="zh-CN" altLang="en-US" sz="3200" b="1">
                <a:effectLst>
                  <a:outerShdw blurRad="50800" dist="38100" dir="2700000" algn="tl" rotWithShape="0">
                    <a:prstClr val="black">
                      <a:alpha val="40000"/>
                    </a:prstClr>
                  </a:outerShdw>
                </a:effectLst>
                <a:sym typeface="+mn-ea"/>
              </a:rPr>
              <a:t>转向算法优化</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98755" y="949325"/>
            <a:ext cx="11863070" cy="1337945"/>
          </a:xfrm>
          <a:prstGeom prst="rect">
            <a:avLst/>
          </a:prstGeom>
          <a:noFill/>
        </p:spPr>
        <p:txBody>
          <a:bodyPr wrap="square" rtlCol="0" anchor="t">
            <a:spAutoFit/>
          </a:bodyPr>
          <a:p>
            <a:pPr indent="0" fontAlgn="auto">
              <a:lnSpc>
                <a:spcPct val="150000"/>
              </a:lnSpc>
            </a:pPr>
            <a:r>
              <a:rPr lang="zh-CN" altLang="en-US">
                <a:sym typeface="+mn-ea"/>
              </a:rPr>
              <a:t>车速模糊论域为{90，160}</a:t>
            </a:r>
            <a:endParaRPr lang="zh-CN" altLang="en-US">
              <a:sym typeface="+mn-ea"/>
            </a:endParaRPr>
          </a:p>
          <a:p>
            <a:pPr indent="0" fontAlgn="auto">
              <a:lnSpc>
                <a:spcPct val="150000"/>
              </a:lnSpc>
            </a:pPr>
            <a:r>
              <a:rPr lang="zh-CN" altLang="en-US">
                <a:sym typeface="+mn-ea"/>
              </a:rPr>
              <a:t>模糊集为{NB，NM，NS，ZO，PS，PM，PB}={负大，负中，负小，零，正小，正中，正大}。</a:t>
            </a:r>
            <a:endParaRPr lang="zh-CN" altLang="en-US">
              <a:sym typeface="+mn-ea"/>
            </a:endParaRPr>
          </a:p>
          <a:p>
            <a:pPr indent="0" fontAlgn="auto">
              <a:lnSpc>
                <a:spcPct val="150000"/>
              </a:lnSpc>
            </a:pPr>
            <a:r>
              <a:rPr lang="zh-CN" altLang="en-US">
                <a:sym typeface="+mn-ea"/>
              </a:rPr>
              <a:t>隶属度函数选用应用广泛、控制灵敏度较高的三角形隶属度函数（Triangular</a:t>
            </a:r>
            <a:r>
              <a:rPr lang="en-US" altLang="zh-CN">
                <a:sym typeface="+mn-ea"/>
              </a:rPr>
              <a:t> membership function）</a:t>
            </a:r>
            <a:endParaRPr lang="en-US" altLang="zh-CN">
              <a:sym typeface="+mn-ea"/>
            </a:endParaRPr>
          </a:p>
        </p:txBody>
      </p:sp>
      <p:sp>
        <p:nvSpPr>
          <p:cNvPr id="10" name="文本框 9"/>
          <p:cNvSpPr txBox="1"/>
          <p:nvPr/>
        </p:nvSpPr>
        <p:spPr>
          <a:xfrm>
            <a:off x="532130" y="5478145"/>
            <a:ext cx="10135870" cy="1337945"/>
          </a:xfrm>
          <a:prstGeom prst="rect">
            <a:avLst/>
          </a:prstGeom>
          <a:noFill/>
        </p:spPr>
        <p:txBody>
          <a:bodyPr wrap="square" rtlCol="0" anchor="t">
            <a:spAutoFit/>
          </a:bodyPr>
          <a:p>
            <a:pPr indent="0" fontAlgn="auto">
              <a:lnSpc>
                <a:spcPct val="150000"/>
              </a:lnSpc>
            </a:pPr>
            <a:r>
              <a:rPr lang="zh-CN" altLang="en-US"/>
              <a:t>方向盘转角模糊论域为{-180，180}</a:t>
            </a:r>
            <a:endParaRPr lang="zh-CN" altLang="en-US"/>
          </a:p>
          <a:p>
            <a:pPr indent="0" fontAlgn="auto">
              <a:lnSpc>
                <a:spcPct val="150000"/>
              </a:lnSpc>
            </a:pPr>
            <a:r>
              <a:rPr lang="zh-CN" altLang="en-US"/>
              <a:t>模糊集为{NB，NM，NS，ZO，PS，PM，PB}={负大，负中，负小，零，正小，正中，正大}</a:t>
            </a:r>
            <a:endParaRPr lang="zh-CN" altLang="en-US"/>
          </a:p>
          <a:p>
            <a:pPr indent="0" fontAlgn="auto">
              <a:lnSpc>
                <a:spcPct val="150000"/>
              </a:lnSpc>
            </a:pPr>
            <a:r>
              <a:rPr lang="zh-CN" altLang="en-US"/>
              <a:t>隶属度函数选择三角形隶属度函数，</a:t>
            </a:r>
            <a:endParaRPr lang="zh-CN" altLang="en-US"/>
          </a:p>
        </p:txBody>
      </p:sp>
      <p:pic>
        <p:nvPicPr>
          <p:cNvPr id="11" name="图片 10"/>
          <p:cNvPicPr>
            <a:picLocks noChangeAspect="1"/>
          </p:cNvPicPr>
          <p:nvPr/>
        </p:nvPicPr>
        <p:blipFill>
          <a:blip r:embed="rId1"/>
          <a:stretch>
            <a:fillRect/>
          </a:stretch>
        </p:blipFill>
        <p:spPr>
          <a:xfrm>
            <a:off x="88265" y="2204085"/>
            <a:ext cx="6284595" cy="32740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5.3</a:t>
            </a:r>
            <a:r>
              <a:rPr lang="zh-CN" altLang="en-US" sz="3200" b="1">
                <a:effectLst>
                  <a:outerShdw blurRad="50800" dist="38100" dir="2700000" algn="tl" rotWithShape="0">
                    <a:prstClr val="black">
                      <a:alpha val="40000"/>
                    </a:prstClr>
                  </a:outerShdw>
                </a:effectLst>
                <a:sym typeface="+mn-ea"/>
              </a:rPr>
              <a:t>转向算法优化</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文本框 7"/>
          <p:cNvSpPr txBox="1"/>
          <p:nvPr/>
        </p:nvSpPr>
        <p:spPr>
          <a:xfrm>
            <a:off x="152400" y="879475"/>
            <a:ext cx="11368405" cy="2030095"/>
          </a:xfrm>
          <a:prstGeom prst="rect">
            <a:avLst/>
          </a:prstGeom>
          <a:noFill/>
        </p:spPr>
        <p:txBody>
          <a:bodyPr wrap="square" rtlCol="0" anchor="t">
            <a:spAutoFit/>
          </a:bodyPr>
          <a:p>
            <a:r>
              <a:rPr lang="zh-CN" altLang="en-US"/>
              <a:t>（1）当车速在0~20 hkm/时，控制效果以提高转向的灵敏性为主，减少大角度转弯时所需的方向盘转角，将理想传动比设为定值6；</a:t>
            </a:r>
            <a:endParaRPr lang="zh-CN" altLang="en-US"/>
          </a:p>
          <a:p>
            <a:pPr algn="l"/>
            <a:r>
              <a:rPr lang="zh-CN" altLang="en-US"/>
              <a:t>（2）当车速在20~90 hkm/时，为保证在不同车速下汽车具有相同的响应特性，使转向操作简单，采用基于稳态横摆角速度增益不变设计的理想传动比；</a:t>
            </a:r>
            <a:endParaRPr lang="zh-CN" altLang="en-US"/>
          </a:p>
          <a:p>
            <a:r>
              <a:rPr lang="zh-CN" altLang="en-US"/>
              <a:t>（3）当车速在90~120 hkm/时，为降低高速行驶时汽车转向灵敏度，减少驾驶员误操作的影响，采用模糊控制设计的理想传动比；</a:t>
            </a:r>
            <a:endParaRPr lang="zh-CN" altLang="en-US"/>
          </a:p>
          <a:p>
            <a:r>
              <a:rPr lang="zh-CN" altLang="en-US"/>
              <a:t>（4）当车速在120 hkm/以上时，为防止传动比过大导致转向过于迟钝，将理想传动比设为定值25。</a:t>
            </a:r>
            <a:endParaRPr lang="zh-CN" altLang="en-US"/>
          </a:p>
        </p:txBody>
      </p:sp>
      <p:pic>
        <p:nvPicPr>
          <p:cNvPr id="10" name="图片 9"/>
          <p:cNvPicPr>
            <a:picLocks noChangeAspect="1"/>
          </p:cNvPicPr>
          <p:nvPr/>
        </p:nvPicPr>
        <p:blipFill>
          <a:blip r:embed="rId1"/>
          <a:stretch>
            <a:fillRect/>
          </a:stretch>
        </p:blipFill>
        <p:spPr>
          <a:xfrm>
            <a:off x="5949315" y="3198495"/>
            <a:ext cx="5257800" cy="3390900"/>
          </a:xfrm>
          <a:prstGeom prst="rect">
            <a:avLst/>
          </a:prstGeom>
        </p:spPr>
      </p:pic>
      <p:pic>
        <p:nvPicPr>
          <p:cNvPr id="11" name="图片 10"/>
          <p:cNvPicPr>
            <a:picLocks noChangeAspect="1"/>
          </p:cNvPicPr>
          <p:nvPr/>
        </p:nvPicPr>
        <p:blipFill>
          <a:blip r:embed="rId2"/>
          <a:stretch>
            <a:fillRect/>
          </a:stretch>
        </p:blipFill>
        <p:spPr>
          <a:xfrm>
            <a:off x="198755" y="3117850"/>
            <a:ext cx="5351780" cy="37014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2987040" y="1615440"/>
            <a:ext cx="6195695" cy="4210050"/>
            <a:chOff x="4704" y="2544"/>
            <a:chExt cx="9757" cy="6630"/>
          </a:xfrm>
        </p:grpSpPr>
        <p:sp>
          <p:nvSpPr>
            <p:cNvPr id="7" name="文本框 6"/>
            <p:cNvSpPr txBox="1"/>
            <p:nvPr/>
          </p:nvSpPr>
          <p:spPr>
            <a:xfrm>
              <a:off x="4704" y="2544"/>
              <a:ext cx="9757" cy="919"/>
            </a:xfrm>
            <a:prstGeom prst="rect">
              <a:avLst/>
            </a:prstGeom>
            <a:noFill/>
          </p:spPr>
          <p:txBody>
            <a:bodyPr wrap="none" rtlCol="0">
              <a:spAutoFit/>
            </a:bodyPr>
            <a:p>
              <a:pPr algn="l"/>
              <a:r>
                <a:rPr lang="en-US" sz="3200" b="1">
                  <a:effectLst>
                    <a:outerShdw blurRad="50800" dist="38100" dir="2700000" algn="tl" rotWithShape="0">
                      <a:prstClr val="black">
                        <a:alpha val="40000"/>
                      </a:prstClr>
                    </a:outerShdw>
                  </a:effectLst>
                  <a:sym typeface="+mn-ea"/>
                </a:rPr>
                <a:t>6.</a:t>
              </a:r>
              <a:r>
                <a:rPr sz="3200" b="1">
                  <a:effectLst>
                    <a:outerShdw blurRad="50800" dist="38100" dir="2700000" algn="tl" rotWithShape="0">
                      <a:prstClr val="black">
                        <a:alpha val="40000"/>
                      </a:prstClr>
                    </a:outerShdw>
                  </a:effectLst>
                  <a:sym typeface="+mn-ea"/>
                </a:rPr>
                <a:t>线控转向系统前轮转角控制策略</a:t>
              </a:r>
              <a:endParaRPr sz="3200" b="1">
                <a:effectLst>
                  <a:outerShdw blurRad="50800" dist="38100" dir="2700000" algn="tl" rotWithShape="0">
                    <a:prstClr val="black">
                      <a:alpha val="40000"/>
                    </a:prstClr>
                  </a:outerShdw>
                </a:effectLst>
                <a:sym typeface="+mn-ea"/>
              </a:endParaRPr>
            </a:p>
          </p:txBody>
        </p:sp>
        <p:sp>
          <p:nvSpPr>
            <p:cNvPr id="5" name="文本框 4"/>
            <p:cNvSpPr txBox="1"/>
            <p:nvPr/>
          </p:nvSpPr>
          <p:spPr>
            <a:xfrm>
              <a:off x="4704" y="3941"/>
              <a:ext cx="9600" cy="5233"/>
            </a:xfrm>
            <a:prstGeom prst="rect">
              <a:avLst/>
            </a:prstGeom>
            <a:noFill/>
          </p:spPr>
          <p:txBody>
            <a:bodyPr wrap="square" rtlCol="0" anchor="t">
              <a:spAutoFit/>
            </a:bodyPr>
            <a:p>
              <a:pPr indent="0" algn="l" fontAlgn="auto">
                <a:lnSpc>
                  <a:spcPct val="150000"/>
                </a:lnSpc>
              </a:pPr>
              <a:r>
                <a:rPr lang="en-US" sz="2800" b="1">
                  <a:effectLst>
                    <a:outerShdw blurRad="50800" dist="38100" dir="2700000" algn="tl" rotWithShape="0">
                      <a:prstClr val="black">
                        <a:alpha val="40000"/>
                      </a:prstClr>
                    </a:outerShdw>
                  </a:effectLst>
                  <a:sym typeface="+mn-ea"/>
                </a:rPr>
                <a:t>6.1</a:t>
              </a:r>
              <a:r>
                <a:rPr lang="zh-CN" altLang="en-US" sz="2800" b="1">
                  <a:effectLst>
                    <a:outerShdw blurRad="50800" dist="38100" dir="2700000" algn="tl" rotWithShape="0">
                      <a:prstClr val="black">
                        <a:alpha val="40000"/>
                      </a:prstClr>
                    </a:outerShdw>
                  </a:effectLst>
                  <a:sym typeface="+mn-ea"/>
                </a:rPr>
                <a:t>控制先导</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6.2</a:t>
              </a:r>
              <a:r>
                <a:rPr lang="zh-CN" altLang="en-US" sz="2800" b="1">
                  <a:effectLst>
                    <a:outerShdw blurRad="50800" dist="38100" dir="2700000" algn="tl" rotWithShape="0">
                      <a:prstClr val="black">
                        <a:alpha val="40000"/>
                      </a:prstClr>
                    </a:outerShdw>
                  </a:effectLst>
                  <a:sym typeface="+mn-ea"/>
                </a:rPr>
                <a:t>前馈补偿设计</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6.3</a:t>
              </a:r>
              <a:r>
                <a:rPr lang="zh-CN" altLang="en-US" sz="2800" b="1">
                  <a:effectLst>
                    <a:outerShdw blurRad="50800" dist="38100" dir="2700000" algn="tl" rotWithShape="0">
                      <a:prstClr val="black">
                        <a:alpha val="40000"/>
                      </a:prstClr>
                    </a:outerShdw>
                  </a:effectLst>
                  <a:sym typeface="+mn-ea"/>
                </a:rPr>
                <a:t>反馈控制设计</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6.4</a:t>
              </a:r>
              <a:r>
                <a:rPr lang="zh-CN" altLang="en-US" sz="2800" b="1">
                  <a:effectLst>
                    <a:outerShdw blurRad="50800" dist="38100" dir="2700000" algn="tl" rotWithShape="0">
                      <a:prstClr val="black">
                        <a:alpha val="40000"/>
                      </a:prstClr>
                    </a:outerShdw>
                  </a:effectLst>
                  <a:sym typeface="+mn-ea"/>
                </a:rPr>
                <a:t>综合反馈结果</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23571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6.1</a:t>
            </a:r>
            <a:r>
              <a:rPr lang="zh-CN" altLang="en-US" sz="3200" b="1">
                <a:effectLst>
                  <a:outerShdw blurRad="50800" dist="38100" dir="2700000" algn="tl" rotWithShape="0">
                    <a:prstClr val="black">
                      <a:alpha val="40000"/>
                    </a:prstClr>
                  </a:outerShdw>
                </a:effectLst>
                <a:sym typeface="+mn-ea"/>
              </a:rPr>
              <a:t>控制先导</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 name="文本框 3"/>
          <p:cNvSpPr txBox="1"/>
          <p:nvPr/>
        </p:nvSpPr>
        <p:spPr>
          <a:xfrm>
            <a:off x="512445" y="846455"/>
            <a:ext cx="10570845" cy="1448435"/>
          </a:xfrm>
          <a:prstGeom prst="rect">
            <a:avLst/>
          </a:prstGeom>
          <a:noFill/>
        </p:spPr>
        <p:txBody>
          <a:bodyPr wrap="square" rtlCol="0" anchor="t">
            <a:noAutofit/>
          </a:bodyPr>
          <a:p>
            <a:pPr indent="0" fontAlgn="auto">
              <a:lnSpc>
                <a:spcPct val="150000"/>
              </a:lnSpc>
            </a:pPr>
            <a:r>
              <a:rPr lang="zh-CN" altLang="en-US"/>
              <a:t>做控制的时候</a:t>
            </a:r>
            <a:r>
              <a:rPr lang="zh-CN" altLang="en-US">
                <a:sym typeface="+mn-ea"/>
              </a:rPr>
              <a:t>为什么</a:t>
            </a:r>
            <a:r>
              <a:rPr lang="zh-CN" altLang="en-US"/>
              <a:t>需要建模</a:t>
            </a:r>
            <a:r>
              <a:rPr lang="en-US" altLang="zh-CN"/>
              <a:t>?</a:t>
            </a:r>
            <a:r>
              <a:rPr lang="zh-CN" altLang="en-US"/>
              <a:t>（</a:t>
            </a:r>
            <a:r>
              <a:rPr lang="zh-CN" altLang="en-US">
                <a:sym typeface="+mn-ea"/>
              </a:rPr>
              <a:t>准确描述状态方程</a:t>
            </a:r>
            <a:r>
              <a:rPr lang="zh-CN" altLang="en-US"/>
              <a:t>）</a:t>
            </a:r>
            <a:endParaRPr lang="zh-CN" altLang="en-US"/>
          </a:p>
          <a:p>
            <a:pPr indent="0" fontAlgn="auto">
              <a:lnSpc>
                <a:spcPct val="150000"/>
              </a:lnSpc>
            </a:pPr>
            <a:r>
              <a:rPr lang="zh-CN" altLang="en-US"/>
              <a:t>状态方程是描述系统状态随时间变化的数学模型，能够刻画系统输入和状态之间的关系。通过状态方程，我们可以全面了解系统的动态行为，包括系统的</a:t>
            </a:r>
            <a:r>
              <a:rPr lang="zh-CN" altLang="en-US">
                <a:solidFill>
                  <a:srgbClr val="FF0000"/>
                </a:solidFill>
              </a:rPr>
              <a:t>输入、输出和状态变量</a:t>
            </a:r>
            <a:r>
              <a:rPr lang="zh-CN" altLang="en-US"/>
              <a:t>之间的关系。</a:t>
            </a:r>
            <a:r>
              <a:rPr lang="en-US" altLang="zh-CN"/>
              <a:t>(IPO)</a:t>
            </a:r>
            <a:endParaRPr lang="zh-CN" altLang="en-US"/>
          </a:p>
          <a:p>
            <a:pPr indent="0" fontAlgn="auto">
              <a:lnSpc>
                <a:spcPct val="150000"/>
              </a:lnSpc>
            </a:pPr>
            <a:endParaRPr lang="zh-CN" altLang="en-US"/>
          </a:p>
          <a:p>
            <a:pPr indent="0" fontAlgn="auto">
              <a:lnSpc>
                <a:spcPct val="150000"/>
              </a:lnSpc>
            </a:pPr>
            <a:endParaRPr lang="zh-CN" altLang="en-US"/>
          </a:p>
        </p:txBody>
      </p:sp>
      <p:grpSp>
        <p:nvGrpSpPr>
          <p:cNvPr id="11" name="组合 10"/>
          <p:cNvGrpSpPr/>
          <p:nvPr/>
        </p:nvGrpSpPr>
        <p:grpSpPr>
          <a:xfrm>
            <a:off x="659765" y="2316480"/>
            <a:ext cx="9777730" cy="1949450"/>
            <a:chOff x="1039" y="7011"/>
            <a:chExt cx="15398" cy="3070"/>
          </a:xfrm>
        </p:grpSpPr>
        <p:sp>
          <p:nvSpPr>
            <p:cNvPr id="17" name="矩形 16"/>
            <p:cNvSpPr/>
            <p:nvPr/>
          </p:nvSpPr>
          <p:spPr>
            <a:xfrm>
              <a:off x="6418" y="7011"/>
              <a:ext cx="3895" cy="3070"/>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10" name="组合 9"/>
            <p:cNvGrpSpPr/>
            <p:nvPr/>
          </p:nvGrpSpPr>
          <p:grpSpPr>
            <a:xfrm>
              <a:off x="1039" y="8135"/>
              <a:ext cx="15399" cy="1405"/>
              <a:chOff x="1335" y="6729"/>
              <a:chExt cx="15399" cy="1405"/>
            </a:xfrm>
          </p:grpSpPr>
          <p:sp>
            <p:nvSpPr>
              <p:cNvPr id="9" name="矩形 8"/>
              <p:cNvSpPr/>
              <p:nvPr/>
            </p:nvSpPr>
            <p:spPr>
              <a:xfrm>
                <a:off x="1335" y="6910"/>
                <a:ext cx="3276"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ltLang="zh-CN"/>
                  <a:t>input()</a:t>
                </a:r>
                <a:endParaRPr lang="en-US" altLang="zh-CN"/>
              </a:p>
            </p:txBody>
          </p:sp>
          <p:sp>
            <p:nvSpPr>
              <p:cNvPr id="16" name="矩形 15"/>
              <p:cNvSpPr/>
              <p:nvPr/>
            </p:nvSpPr>
            <p:spPr>
              <a:xfrm>
                <a:off x="12502" y="6910"/>
                <a:ext cx="4232"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ltLang="zh-CN"/>
                  <a:t>output</a:t>
                </a:r>
                <a:endParaRPr lang="en-US" altLang="zh-CN"/>
              </a:p>
            </p:txBody>
          </p:sp>
          <p:sp>
            <p:nvSpPr>
              <p:cNvPr id="19" name="右箭头 18"/>
              <p:cNvSpPr/>
              <p:nvPr/>
            </p:nvSpPr>
            <p:spPr>
              <a:xfrm>
                <a:off x="10717" y="7339"/>
                <a:ext cx="1352"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右箭头 19"/>
              <p:cNvSpPr/>
              <p:nvPr/>
            </p:nvSpPr>
            <p:spPr>
              <a:xfrm>
                <a:off x="4863" y="7339"/>
                <a:ext cx="1352"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7602" y="6729"/>
                <a:ext cx="2417" cy="822"/>
              </a:xfrm>
              <a:prstGeom prst="rect">
                <a:avLst/>
              </a:prstGeom>
              <a:noFill/>
            </p:spPr>
            <p:txBody>
              <a:bodyPr wrap="square" rtlCol="0">
                <a:spAutoFit/>
              </a:bodyPr>
              <a:p>
                <a:r>
                  <a:rPr lang="en-US" altLang="zh-CN" sz="2800"/>
                  <a:t>Process</a:t>
                </a:r>
                <a:endParaRPr lang="en-US" altLang="zh-CN" sz="2800"/>
              </a:p>
            </p:txBody>
          </p:sp>
        </p:grpSp>
      </p:grpSp>
      <p:sp>
        <p:nvSpPr>
          <p:cNvPr id="13" name="文本框 12"/>
          <p:cNvSpPr txBox="1"/>
          <p:nvPr/>
        </p:nvSpPr>
        <p:spPr>
          <a:xfrm>
            <a:off x="572770" y="5772150"/>
            <a:ext cx="11339195" cy="922020"/>
          </a:xfrm>
          <a:prstGeom prst="rect">
            <a:avLst/>
          </a:prstGeom>
          <a:noFill/>
        </p:spPr>
        <p:txBody>
          <a:bodyPr wrap="square" rtlCol="0" anchor="t">
            <a:spAutoFit/>
          </a:bodyPr>
          <a:p>
            <a:pPr indent="0" fontAlgn="auto">
              <a:lnSpc>
                <a:spcPct val="150000"/>
              </a:lnSpc>
            </a:pPr>
            <a:r>
              <a:rPr lang="zh-CN" altLang="en-US">
                <a:sym typeface="+mn-ea"/>
              </a:rPr>
              <a:t>经验公式可能无法准确反映系统的动态特性，导致控制系统在某些情况下表现不稳定。例如，当系统面临快速变化或外部干扰时，经验公式可能无法提供足够精确的控制信号，导致系统输出波动较大。</a:t>
            </a:r>
            <a:endParaRPr lang="zh-CN" altLang="en-US">
              <a:sym typeface="+mn-ea"/>
            </a:endParaRPr>
          </a:p>
        </p:txBody>
      </p:sp>
      <p:grpSp>
        <p:nvGrpSpPr>
          <p:cNvPr id="21" name="组合 20"/>
          <p:cNvGrpSpPr/>
          <p:nvPr/>
        </p:nvGrpSpPr>
        <p:grpSpPr>
          <a:xfrm>
            <a:off x="499745" y="4629785"/>
            <a:ext cx="8199120" cy="777240"/>
            <a:chOff x="1154" y="7533"/>
            <a:chExt cx="12912" cy="1224"/>
          </a:xfrm>
        </p:grpSpPr>
        <p:sp>
          <p:nvSpPr>
            <p:cNvPr id="42" name="矩形 41"/>
            <p:cNvSpPr/>
            <p:nvPr/>
          </p:nvSpPr>
          <p:spPr>
            <a:xfrm>
              <a:off x="1154" y="7533"/>
              <a:ext cx="2451"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t>PID</a:t>
              </a:r>
              <a:endParaRPr lang="zh-CN" altLang="en-US"/>
            </a:p>
          </p:txBody>
        </p:sp>
        <p:sp>
          <p:nvSpPr>
            <p:cNvPr id="45" name="矩形 44"/>
            <p:cNvSpPr/>
            <p:nvPr/>
          </p:nvSpPr>
          <p:spPr>
            <a:xfrm>
              <a:off x="4339" y="7533"/>
              <a:ext cx="3358"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执行电机电压</a:t>
              </a:r>
              <a:r>
                <a:rPr lang="en-US" altLang="zh-CN"/>
                <a:t>Ufa</a:t>
              </a:r>
              <a:endParaRPr lang="en-US" altLang="zh-CN"/>
            </a:p>
          </p:txBody>
        </p:sp>
        <p:sp>
          <p:nvSpPr>
            <p:cNvPr id="46" name="矩形 45"/>
            <p:cNvSpPr/>
            <p:nvPr/>
          </p:nvSpPr>
          <p:spPr>
            <a:xfrm>
              <a:off x="8431" y="7533"/>
              <a:ext cx="2451"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齿条长度</a:t>
              </a:r>
              <a:r>
                <a:rPr lang="en-US" altLang="zh-CN"/>
                <a:t>xr</a:t>
              </a:r>
              <a:endParaRPr lang="en-US" altLang="zh-CN"/>
            </a:p>
          </p:txBody>
        </p:sp>
        <p:sp>
          <p:nvSpPr>
            <p:cNvPr id="47" name="矩形 46"/>
            <p:cNvSpPr/>
            <p:nvPr/>
          </p:nvSpPr>
          <p:spPr>
            <a:xfrm>
              <a:off x="11616" y="7533"/>
              <a:ext cx="2451"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实际前轮转角</a:t>
              </a:r>
              <a:endParaRPr lang="zh-CN" altLang="en-US"/>
            </a:p>
          </p:txBody>
        </p:sp>
        <p:sp>
          <p:nvSpPr>
            <p:cNvPr id="49" name="右箭头 48"/>
            <p:cNvSpPr/>
            <p:nvPr/>
          </p:nvSpPr>
          <p:spPr>
            <a:xfrm>
              <a:off x="3605" y="7979"/>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右箭头 49"/>
            <p:cNvSpPr/>
            <p:nvPr/>
          </p:nvSpPr>
          <p:spPr>
            <a:xfrm>
              <a:off x="7697" y="799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右箭头 50"/>
            <p:cNvSpPr/>
            <p:nvPr/>
          </p:nvSpPr>
          <p:spPr>
            <a:xfrm>
              <a:off x="10882" y="799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8" name="文本框 17"/>
          <p:cNvSpPr txBox="1"/>
          <p:nvPr/>
        </p:nvSpPr>
        <p:spPr>
          <a:xfrm>
            <a:off x="8808720" y="4023360"/>
            <a:ext cx="3313430" cy="1753235"/>
          </a:xfrm>
          <a:prstGeom prst="rect">
            <a:avLst/>
          </a:prstGeom>
          <a:noFill/>
        </p:spPr>
        <p:txBody>
          <a:bodyPr wrap="square" rtlCol="0">
            <a:spAutoFit/>
          </a:bodyPr>
          <a:p>
            <a:pPr indent="0" fontAlgn="auto">
              <a:lnSpc>
                <a:spcPct val="150000"/>
              </a:lnSpc>
            </a:pPr>
            <a:r>
              <a:rPr lang="zh-CN" altLang="en-US"/>
              <a:t>如果不建立方程，没法得到</a:t>
            </a:r>
            <a:r>
              <a:rPr lang="en-US" altLang="zh-CN"/>
              <a:t>Ufa</a:t>
            </a:r>
            <a:r>
              <a:rPr lang="zh-CN" altLang="en-US"/>
              <a:t>和前轮转角准确的对应关系。</a:t>
            </a:r>
            <a:endParaRPr lang="zh-CN" altLang="en-US"/>
          </a:p>
          <a:p>
            <a:pPr indent="0" fontAlgn="auto">
              <a:lnSpc>
                <a:spcPct val="150000"/>
              </a:lnSpc>
            </a:pPr>
            <a:r>
              <a:rPr lang="en-US" altLang="zh-CN"/>
              <a:t>PID</a:t>
            </a:r>
            <a:r>
              <a:rPr lang="zh-CN" altLang="en-US"/>
              <a:t>控制</a:t>
            </a:r>
            <a:r>
              <a:rPr lang="en-US" altLang="zh-CN"/>
              <a:t>Ufa</a:t>
            </a:r>
            <a:r>
              <a:rPr lang="zh-CN" altLang="en-US"/>
              <a:t>的依据是什么？</a:t>
            </a:r>
            <a:br>
              <a:rPr lang="zh-CN" altLang="en-US"/>
            </a:br>
            <a:r>
              <a:rPr lang="zh-CN" altLang="en-US"/>
              <a:t>实际前轮转角</a:t>
            </a:r>
            <a:r>
              <a:rPr lang="en-US" altLang="zh-CN"/>
              <a:t>——xr——Ufa</a:t>
            </a:r>
            <a:endParaRPr lang="en-US" altLang="zh-CN"/>
          </a:p>
        </p:txBody>
      </p:sp>
      <p:sp>
        <p:nvSpPr>
          <p:cNvPr id="22" name="椭圆 21"/>
          <p:cNvSpPr/>
          <p:nvPr/>
        </p:nvSpPr>
        <p:spPr>
          <a:xfrm>
            <a:off x="6243955" y="2559050"/>
            <a:ext cx="182245" cy="1816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椭圆 22"/>
          <p:cNvSpPr/>
          <p:nvPr/>
        </p:nvSpPr>
        <p:spPr>
          <a:xfrm>
            <a:off x="6243955" y="3200400"/>
            <a:ext cx="182245" cy="1816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椭圆 23"/>
          <p:cNvSpPr/>
          <p:nvPr/>
        </p:nvSpPr>
        <p:spPr>
          <a:xfrm>
            <a:off x="6243955" y="3841750"/>
            <a:ext cx="182245" cy="1816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nvSpPr>
        <p:spPr>
          <a:xfrm>
            <a:off x="4253865" y="2988945"/>
            <a:ext cx="182245" cy="1816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椭圆 25"/>
          <p:cNvSpPr/>
          <p:nvPr/>
        </p:nvSpPr>
        <p:spPr>
          <a:xfrm>
            <a:off x="4253865" y="3468370"/>
            <a:ext cx="182245" cy="1816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23571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6.1</a:t>
            </a:r>
            <a:r>
              <a:rPr lang="zh-CN" altLang="en-US" sz="3200" b="1">
                <a:effectLst>
                  <a:outerShdw blurRad="50800" dist="38100" dir="2700000" algn="tl" rotWithShape="0">
                    <a:prstClr val="black">
                      <a:alpha val="40000"/>
                    </a:prstClr>
                  </a:outerShdw>
                </a:effectLst>
                <a:sym typeface="+mn-ea"/>
              </a:rPr>
              <a:t>控制先导</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52400" y="1059815"/>
            <a:ext cx="6096000" cy="645160"/>
          </a:xfrm>
          <a:prstGeom prst="rect">
            <a:avLst/>
          </a:prstGeom>
          <a:noFill/>
        </p:spPr>
        <p:txBody>
          <a:bodyPr wrap="square" rtlCol="0" anchor="t">
            <a:spAutoFit/>
          </a:bodyPr>
          <a:p>
            <a:r>
              <a:rPr lang="zh-CN" altLang="en-US"/>
              <a:t>反馈是对未知扰动的修正，前馈是基于已知情况进行估算并提前做的准备</a:t>
            </a:r>
            <a:endParaRPr lang="zh-CN" altLang="en-US"/>
          </a:p>
        </p:txBody>
      </p:sp>
      <p:grpSp>
        <p:nvGrpSpPr>
          <p:cNvPr id="14" name="组合 13"/>
          <p:cNvGrpSpPr/>
          <p:nvPr/>
        </p:nvGrpSpPr>
        <p:grpSpPr>
          <a:xfrm>
            <a:off x="-86995" y="1863090"/>
            <a:ext cx="6411595" cy="3810635"/>
            <a:chOff x="-137" y="3079"/>
            <a:chExt cx="10574" cy="6001"/>
          </a:xfrm>
        </p:grpSpPr>
        <p:pic>
          <p:nvPicPr>
            <p:cNvPr id="3" name="图片 2"/>
            <p:cNvPicPr>
              <a:picLocks noChangeAspect="1"/>
            </p:cNvPicPr>
            <p:nvPr/>
          </p:nvPicPr>
          <p:blipFill>
            <a:blip r:embed="rId1"/>
            <a:stretch>
              <a:fillRect/>
            </a:stretch>
          </p:blipFill>
          <p:spPr>
            <a:xfrm>
              <a:off x="-137" y="3079"/>
              <a:ext cx="10545" cy="4065"/>
            </a:xfrm>
            <a:prstGeom prst="rect">
              <a:avLst/>
            </a:prstGeom>
          </p:spPr>
        </p:pic>
        <p:pic>
          <p:nvPicPr>
            <p:cNvPr id="12" name="图片 11"/>
            <p:cNvPicPr>
              <a:picLocks noChangeAspect="1"/>
            </p:cNvPicPr>
            <p:nvPr/>
          </p:nvPicPr>
          <p:blipFill>
            <a:blip r:embed="rId2"/>
            <a:stretch>
              <a:fillRect/>
            </a:stretch>
          </p:blipFill>
          <p:spPr>
            <a:xfrm>
              <a:off x="-137" y="6936"/>
              <a:ext cx="10575" cy="2145"/>
            </a:xfrm>
            <a:prstGeom prst="rect">
              <a:avLst/>
            </a:prstGeom>
          </p:spPr>
        </p:pic>
      </p:grpSp>
      <p:pic>
        <p:nvPicPr>
          <p:cNvPr id="15" name="图片 14"/>
          <p:cNvPicPr>
            <a:picLocks noChangeAspect="1"/>
          </p:cNvPicPr>
          <p:nvPr/>
        </p:nvPicPr>
        <p:blipFill>
          <a:blip r:embed="rId3"/>
          <a:stretch>
            <a:fillRect/>
          </a:stretch>
        </p:blipFill>
        <p:spPr>
          <a:xfrm>
            <a:off x="6248400" y="1120775"/>
            <a:ext cx="6678930" cy="3937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6.2</a:t>
            </a:r>
            <a:r>
              <a:rPr lang="zh-CN" altLang="en-US" sz="3200" b="1">
                <a:effectLst>
                  <a:outerShdw blurRad="50800" dist="38100" dir="2700000" algn="tl" rotWithShape="0">
                    <a:prstClr val="black">
                      <a:alpha val="40000"/>
                    </a:prstClr>
                  </a:outerShdw>
                </a:effectLst>
                <a:sym typeface="+mn-ea"/>
              </a:rPr>
              <a:t>前馈补偿设计</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198755" y="949325"/>
            <a:ext cx="11793855" cy="2080260"/>
          </a:xfrm>
          <a:prstGeom prst="rect">
            <a:avLst/>
          </a:prstGeom>
          <a:noFill/>
        </p:spPr>
        <p:txBody>
          <a:bodyPr wrap="square" rtlCol="0" anchor="t">
            <a:noAutofit/>
          </a:bodyPr>
          <a:p>
            <a:pPr indent="0" fontAlgn="auto">
              <a:lnSpc>
                <a:spcPct val="150000"/>
              </a:lnSpc>
            </a:pPr>
            <a:r>
              <a:rPr lang="zh-CN" altLang="en-US"/>
              <a:t>在实际行驶过程中，汽车经常会处在状态不断变化的</a:t>
            </a:r>
            <a:r>
              <a:rPr lang="zh-CN" altLang="en-US">
                <a:solidFill>
                  <a:srgbClr val="FF0000"/>
                </a:solidFill>
              </a:rPr>
              <a:t>瞬态工况</a:t>
            </a:r>
            <a:r>
              <a:rPr lang="zh-CN" altLang="en-US"/>
              <a:t>下</a:t>
            </a:r>
            <a:r>
              <a:rPr lang="en-US" altLang="zh-CN"/>
              <a:t>,</a:t>
            </a:r>
            <a:r>
              <a:rPr lang="zh-CN" altLang="en-US"/>
              <a:t>只依靠理想传动比的前馈控制难以保证汽车在</a:t>
            </a:r>
            <a:r>
              <a:rPr lang="zh-CN" altLang="en-US">
                <a:solidFill>
                  <a:srgbClr val="FF0000"/>
                </a:solidFill>
              </a:rPr>
              <a:t>整个转向行驶过程中的稳定性</a:t>
            </a:r>
            <a:r>
              <a:rPr lang="zh-CN" altLang="en-US"/>
              <a:t>。故本章利用线控转向系统可以主动控制前轮转角的特点，先采用基于中性转向的前馈控制策略对转角进行补偿，控制前轮转角的实际值和理想值的误差在一定范围内，然后采用横摆角速度和侧向加速度综合反馈策略对前轮转角进行实时控制。</a:t>
            </a:r>
            <a:endParaRPr lang="zh-CN" altLang="en-US"/>
          </a:p>
        </p:txBody>
      </p:sp>
      <p:pic>
        <p:nvPicPr>
          <p:cNvPr id="2" name="图片 1"/>
          <p:cNvPicPr>
            <a:picLocks noChangeAspect="1"/>
          </p:cNvPicPr>
          <p:nvPr/>
        </p:nvPicPr>
        <p:blipFill>
          <a:blip r:embed="rId1"/>
          <a:stretch>
            <a:fillRect/>
          </a:stretch>
        </p:blipFill>
        <p:spPr>
          <a:xfrm>
            <a:off x="64135" y="2736850"/>
            <a:ext cx="5391150" cy="3038475"/>
          </a:xfrm>
          <a:prstGeom prst="rect">
            <a:avLst/>
          </a:prstGeom>
        </p:spPr>
      </p:pic>
      <p:pic>
        <p:nvPicPr>
          <p:cNvPr id="4" name="图片 3"/>
          <p:cNvPicPr>
            <a:picLocks noChangeAspect="1"/>
          </p:cNvPicPr>
          <p:nvPr/>
        </p:nvPicPr>
        <p:blipFill>
          <a:blip r:embed="rId2"/>
          <a:stretch>
            <a:fillRect/>
          </a:stretch>
        </p:blipFill>
        <p:spPr>
          <a:xfrm>
            <a:off x="64135" y="4300855"/>
            <a:ext cx="5390515" cy="3065145"/>
          </a:xfrm>
          <a:prstGeom prst="rect">
            <a:avLst/>
          </a:prstGeom>
        </p:spPr>
      </p:pic>
      <p:pic>
        <p:nvPicPr>
          <p:cNvPr id="9" name="图片 8"/>
          <p:cNvPicPr>
            <a:picLocks noChangeAspect="1"/>
          </p:cNvPicPr>
          <p:nvPr/>
        </p:nvPicPr>
        <p:blipFill>
          <a:blip r:embed="rId3"/>
          <a:stretch>
            <a:fillRect/>
          </a:stretch>
        </p:blipFill>
        <p:spPr>
          <a:xfrm>
            <a:off x="5334000" y="2535555"/>
            <a:ext cx="7185025" cy="43224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6.2</a:t>
            </a:r>
            <a:r>
              <a:rPr lang="zh-CN" altLang="en-US" sz="3200" b="1">
                <a:effectLst>
                  <a:outerShdw blurRad="50800" dist="38100" dir="2700000" algn="tl" rotWithShape="0">
                    <a:prstClr val="black">
                      <a:alpha val="40000"/>
                    </a:prstClr>
                  </a:outerShdw>
                </a:effectLst>
                <a:sym typeface="+mn-ea"/>
              </a:rPr>
              <a:t>前馈补偿设计</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1"/>
          <a:srcRect l="9281" r="36920" b="71110"/>
          <a:stretch>
            <a:fillRect/>
          </a:stretch>
        </p:blipFill>
        <p:spPr>
          <a:xfrm>
            <a:off x="198755" y="848360"/>
            <a:ext cx="4549775" cy="1498600"/>
          </a:xfrm>
          <a:prstGeom prst="rect">
            <a:avLst/>
          </a:prstGeom>
        </p:spPr>
      </p:pic>
      <p:pic>
        <p:nvPicPr>
          <p:cNvPr id="11" name="图片 10"/>
          <p:cNvPicPr>
            <a:picLocks noChangeAspect="1"/>
          </p:cNvPicPr>
          <p:nvPr/>
        </p:nvPicPr>
        <p:blipFill>
          <a:blip r:embed="rId2"/>
          <a:stretch>
            <a:fillRect/>
          </a:stretch>
        </p:blipFill>
        <p:spPr>
          <a:xfrm>
            <a:off x="0" y="3527425"/>
            <a:ext cx="7519670" cy="3219450"/>
          </a:xfrm>
          <a:prstGeom prst="rect">
            <a:avLst/>
          </a:prstGeom>
        </p:spPr>
      </p:pic>
      <p:pic>
        <p:nvPicPr>
          <p:cNvPr id="12" name="图片 11"/>
          <p:cNvPicPr>
            <a:picLocks noChangeAspect="1"/>
          </p:cNvPicPr>
          <p:nvPr/>
        </p:nvPicPr>
        <p:blipFill>
          <a:blip r:embed="rId1"/>
          <a:srcRect l="7074" t="30616" r="4911" b="-306"/>
          <a:stretch>
            <a:fillRect/>
          </a:stretch>
        </p:blipFill>
        <p:spPr>
          <a:xfrm>
            <a:off x="5332730" y="854075"/>
            <a:ext cx="7443470" cy="33420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6.3</a:t>
            </a:r>
            <a:r>
              <a:rPr lang="zh-CN" altLang="en-US" sz="3200" b="1">
                <a:effectLst>
                  <a:outerShdw blurRad="50800" dist="38100" dir="2700000" algn="tl" rotWithShape="0">
                    <a:prstClr val="black">
                      <a:alpha val="40000"/>
                    </a:prstClr>
                  </a:outerShdw>
                </a:effectLst>
                <a:sym typeface="+mn-ea"/>
              </a:rPr>
              <a:t>反馈控制设计</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rcRect l="5956" t="1189" r="2499"/>
          <a:stretch>
            <a:fillRect/>
          </a:stretch>
        </p:blipFill>
        <p:spPr>
          <a:xfrm>
            <a:off x="77470" y="949325"/>
            <a:ext cx="6071235" cy="5805170"/>
          </a:xfrm>
          <a:prstGeom prst="rect">
            <a:avLst/>
          </a:prstGeom>
        </p:spPr>
      </p:pic>
      <p:pic>
        <p:nvPicPr>
          <p:cNvPr id="4" name="图片 3"/>
          <p:cNvPicPr>
            <a:picLocks noChangeAspect="1"/>
          </p:cNvPicPr>
          <p:nvPr/>
        </p:nvPicPr>
        <p:blipFill>
          <a:blip r:embed="rId2"/>
          <a:srcRect l="3093" t="2711" r="3873"/>
          <a:stretch>
            <a:fillRect/>
          </a:stretch>
        </p:blipFill>
        <p:spPr>
          <a:xfrm>
            <a:off x="6075045" y="949325"/>
            <a:ext cx="6208395" cy="37826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线控转向原理介绍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0" y="1019175"/>
            <a:ext cx="5738495" cy="5226050"/>
          </a:xfrm>
          <a:prstGeom prst="rect">
            <a:avLst/>
          </a:prstGeom>
        </p:spPr>
      </p:pic>
      <p:sp>
        <p:nvSpPr>
          <p:cNvPr id="11" name="文本框 10"/>
          <p:cNvSpPr txBox="1"/>
          <p:nvPr/>
        </p:nvSpPr>
        <p:spPr>
          <a:xfrm>
            <a:off x="5419090" y="2332355"/>
            <a:ext cx="6096000" cy="3629660"/>
          </a:xfrm>
          <a:prstGeom prst="rect">
            <a:avLst/>
          </a:prstGeom>
          <a:noFill/>
        </p:spPr>
        <p:txBody>
          <a:bodyPr wrap="square" rtlCol="0" anchor="t">
            <a:noAutofit/>
          </a:bodyPr>
          <a:p>
            <a:pPr indent="0" fontAlgn="auto">
              <a:lnSpc>
                <a:spcPct val="150000"/>
              </a:lnSpc>
            </a:pPr>
            <a:r>
              <a:rPr lang="zh-CN" altLang="en-US">
                <a:solidFill>
                  <a:srgbClr val="FF0000"/>
                </a:solidFill>
                <a:sym typeface="+mn-ea"/>
              </a:rPr>
              <a:t>何为精确地控制转向幅度？</a:t>
            </a:r>
            <a:endParaRPr lang="zh-CN" altLang="en-US">
              <a:solidFill>
                <a:srgbClr val="FF0000"/>
              </a:solidFill>
              <a:sym typeface="+mn-ea"/>
            </a:endParaRPr>
          </a:p>
          <a:p>
            <a:pPr indent="0" fontAlgn="auto">
              <a:lnSpc>
                <a:spcPct val="150000"/>
              </a:lnSpc>
            </a:pPr>
            <a:endParaRPr lang="zh-CN" altLang="en-US">
              <a:solidFill>
                <a:srgbClr val="FF0000"/>
              </a:solidFill>
              <a:sym typeface="+mn-ea"/>
            </a:endParaRPr>
          </a:p>
          <a:p>
            <a:pPr indent="0" fontAlgn="auto">
              <a:lnSpc>
                <a:spcPct val="150000"/>
              </a:lnSpc>
            </a:pPr>
            <a:r>
              <a:rPr lang="zh-CN" altLang="en-US"/>
              <a:t>最为直观的就是设置变角传动比</a:t>
            </a:r>
            <a:endParaRPr lang="zh-CN" altLang="en-US"/>
          </a:p>
          <a:p>
            <a:pPr indent="0" fontAlgn="auto">
              <a:lnSpc>
                <a:spcPct val="150000"/>
              </a:lnSpc>
            </a:pPr>
            <a:endParaRPr lang="zh-CN" altLang="en-US"/>
          </a:p>
          <a:p>
            <a:pPr indent="0" fontAlgn="auto">
              <a:lnSpc>
                <a:spcPct val="150000"/>
              </a:lnSpc>
            </a:pPr>
            <a:r>
              <a:rPr lang="zh-CN" altLang="en-US">
                <a:sym typeface="+mn-ea"/>
              </a:rPr>
              <a:t>例如，在低速段，汽车应该具有较大的转向灵敏度，所以转向系统应该具有较小的理想传动比，驾驶员在进行大角度转弯时，只需要转动较小的方向盘转角，在高速段，应当适当降低汽车转向灵敏度，所以转向系统的理想传动比要大，即大的转向盘转角可以产生小的前轮转角，使汽车转向“迟钝”。</a:t>
            </a:r>
            <a:endParaRPr lang="zh-CN" altLang="en-US"/>
          </a:p>
          <a:p>
            <a:pPr indent="0" fontAlgn="auto">
              <a:lnSpc>
                <a:spcPct val="150000"/>
              </a:lnSpc>
            </a:pPr>
            <a:endParaRPr lang="zh-CN" altLang="en-US"/>
          </a:p>
        </p:txBody>
      </p:sp>
      <p:sp>
        <p:nvSpPr>
          <p:cNvPr id="13" name="文本框 12"/>
          <p:cNvSpPr txBox="1"/>
          <p:nvPr/>
        </p:nvSpPr>
        <p:spPr>
          <a:xfrm>
            <a:off x="4239895" y="949325"/>
            <a:ext cx="8035925" cy="922020"/>
          </a:xfrm>
          <a:prstGeom prst="rect">
            <a:avLst/>
          </a:prstGeom>
          <a:noFill/>
        </p:spPr>
        <p:txBody>
          <a:bodyPr wrap="square" rtlCol="0" anchor="t">
            <a:spAutoFit/>
          </a:bodyPr>
          <a:p>
            <a:pPr indent="0" fontAlgn="auto">
              <a:lnSpc>
                <a:spcPct val="150000"/>
              </a:lnSpc>
            </a:pPr>
            <a:r>
              <a:rPr lang="zh-CN" altLang="en-US">
                <a:sym typeface="+mn-ea"/>
              </a:rPr>
              <a:t>执行层：方向盘转角</a:t>
            </a:r>
            <a:r>
              <a:rPr lang="en-US" altLang="zh-CN" u="sng" baseline="30000">
                <a:sym typeface="+mn-ea"/>
              </a:rPr>
              <a:t>   </a:t>
            </a:r>
            <a:r>
              <a:rPr lang="en-US" altLang="zh-CN" u="sng" baseline="30000">
                <a:solidFill>
                  <a:srgbClr val="FF0000"/>
                </a:solidFill>
                <a:sym typeface="+mn-ea"/>
              </a:rPr>
              <a:t> </a:t>
            </a:r>
            <a:r>
              <a:rPr lang="en-US" altLang="zh-CN" u="sng" baseline="30000">
                <a:solidFill>
                  <a:srgbClr val="FF0000"/>
                </a:solidFill>
                <a:sym typeface="+mn-ea"/>
              </a:rPr>
              <a:t>ECU</a:t>
            </a:r>
            <a:r>
              <a:rPr lang="zh-CN" altLang="en-US" u="sng" baseline="30000">
                <a:solidFill>
                  <a:srgbClr val="FF0000"/>
                </a:solidFill>
                <a:sym typeface="+mn-ea"/>
              </a:rPr>
              <a:t>控制</a:t>
            </a:r>
            <a:r>
              <a:rPr lang="en-US" altLang="zh-CN" u="sng" baseline="30000">
                <a:sym typeface="+mn-ea"/>
              </a:rPr>
              <a:t>     </a:t>
            </a:r>
            <a:r>
              <a:rPr lang="zh-CN" altLang="en-US">
                <a:sym typeface="+mn-ea"/>
              </a:rPr>
              <a:t>转向电机</a:t>
            </a:r>
            <a:r>
              <a:rPr lang="en-US" altLang="zh-CN">
                <a:sym typeface="+mn-ea"/>
              </a:rPr>
              <a:t>——</a:t>
            </a:r>
            <a:r>
              <a:rPr lang="zh-CN" altLang="en-US">
                <a:sym typeface="+mn-ea"/>
              </a:rPr>
              <a:t>齿轮齿条</a:t>
            </a:r>
            <a:r>
              <a:rPr lang="en-US" altLang="zh-CN">
                <a:sym typeface="+mn-ea"/>
              </a:rPr>
              <a:t>——</a:t>
            </a:r>
            <a:r>
              <a:rPr lang="zh-CN" altLang="en-US">
                <a:sym typeface="+mn-ea"/>
              </a:rPr>
              <a:t>前轮转角</a:t>
            </a:r>
            <a:endParaRPr lang="zh-CN" altLang="en-US">
              <a:sym typeface="+mn-ea"/>
            </a:endParaRPr>
          </a:p>
          <a:p>
            <a:pPr indent="0" fontAlgn="auto">
              <a:lnSpc>
                <a:spcPct val="150000"/>
              </a:lnSpc>
            </a:pPr>
            <a:r>
              <a:rPr lang="zh-CN" altLang="en-US">
                <a:sym typeface="+mn-ea"/>
              </a:rPr>
              <a:t>反馈层：</a:t>
            </a:r>
            <a:r>
              <a:rPr lang="zh-CN">
                <a:sym typeface="+mn-ea"/>
              </a:rPr>
              <a:t>综合信息（路面、方向盘转角信息等）</a:t>
            </a:r>
            <a:r>
              <a:rPr lang="en-US" altLang="zh-CN" u="sng" baseline="30000">
                <a:sym typeface="+mn-ea"/>
              </a:rPr>
              <a:t>   ECU</a:t>
            </a:r>
            <a:r>
              <a:rPr lang="zh-CN" altLang="en-US" u="sng" baseline="30000">
                <a:sym typeface="+mn-ea"/>
              </a:rPr>
              <a:t>控制</a:t>
            </a:r>
            <a:r>
              <a:rPr lang="en-US" altLang="zh-CN" u="sng" baseline="30000">
                <a:sym typeface="+mn-ea"/>
              </a:rPr>
              <a:t>     </a:t>
            </a:r>
            <a:r>
              <a:rPr lang="zh-CN" altLang="en-US">
                <a:sym typeface="+mn-ea"/>
              </a:rPr>
              <a:t>转向电机</a:t>
            </a:r>
            <a:r>
              <a:rPr lang="en-US" altLang="zh-CN">
                <a:sym typeface="+mn-ea"/>
              </a:rPr>
              <a:t>——</a:t>
            </a:r>
            <a:r>
              <a:rPr lang="zh-CN">
                <a:sym typeface="+mn-ea"/>
              </a:rPr>
              <a:t>驾驶员</a:t>
            </a:r>
            <a:r>
              <a:rPr lang="en-US" altLang="zh-CN">
                <a:sym typeface="+mn-ea"/>
              </a:rPr>
              <a:t> </a:t>
            </a:r>
            <a:endParaRPr lang="en-US" altLang="zh-CN">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6.3</a:t>
            </a:r>
            <a:r>
              <a:rPr lang="zh-CN" altLang="en-US" sz="3200" b="1">
                <a:effectLst>
                  <a:outerShdw blurRad="50800" dist="38100" dir="2700000" algn="tl" rotWithShape="0">
                    <a:prstClr val="black">
                      <a:alpha val="40000"/>
                    </a:prstClr>
                  </a:outerShdw>
                </a:effectLst>
                <a:sym typeface="+mn-ea"/>
              </a:rPr>
              <a:t>反馈控制设计</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152400" y="949325"/>
            <a:ext cx="11389360" cy="580517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6.4</a:t>
            </a:r>
            <a:r>
              <a:rPr lang="zh-CN" altLang="en-US" sz="3200" b="1">
                <a:effectLst>
                  <a:outerShdw blurRad="50800" dist="38100" dir="2700000" algn="tl" rotWithShape="0">
                    <a:prstClr val="black">
                      <a:alpha val="40000"/>
                    </a:prstClr>
                  </a:outerShdw>
                </a:effectLst>
                <a:sym typeface="+mn-ea"/>
              </a:rPr>
              <a:t>综合反馈结果</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3" name="组合 12"/>
          <p:cNvGrpSpPr/>
          <p:nvPr/>
        </p:nvGrpSpPr>
        <p:grpSpPr>
          <a:xfrm>
            <a:off x="811530" y="1262380"/>
            <a:ext cx="10238740" cy="5438140"/>
            <a:chOff x="1278" y="1988"/>
            <a:chExt cx="16124" cy="8564"/>
          </a:xfrm>
        </p:grpSpPr>
        <p:sp>
          <p:nvSpPr>
            <p:cNvPr id="2" name="文本框 1"/>
            <p:cNvSpPr txBox="1"/>
            <p:nvPr/>
          </p:nvSpPr>
          <p:spPr>
            <a:xfrm>
              <a:off x="4800" y="4892"/>
              <a:ext cx="9600" cy="1016"/>
            </a:xfrm>
            <a:prstGeom prst="rect">
              <a:avLst/>
            </a:prstGeom>
            <a:noFill/>
          </p:spPr>
          <p:txBody>
            <a:bodyPr wrap="square" rtlCol="0" anchor="t">
              <a:spAutoFit/>
            </a:bodyPr>
            <a:p>
              <a:r>
                <a:rPr lang="zh-CN" altLang="en-US"/>
                <a:t>反馈是对未知扰动的修正，前馈是基于已知情况进行估算并提前做的准备</a:t>
              </a:r>
              <a:endParaRPr lang="zh-CN" altLang="en-US"/>
            </a:p>
          </p:txBody>
        </p:sp>
        <p:pic>
          <p:nvPicPr>
            <p:cNvPr id="3" name="图片 2"/>
            <p:cNvPicPr>
              <a:picLocks noChangeAspect="1"/>
            </p:cNvPicPr>
            <p:nvPr/>
          </p:nvPicPr>
          <p:blipFill>
            <a:blip r:embed="rId1"/>
            <a:stretch>
              <a:fillRect/>
            </a:stretch>
          </p:blipFill>
          <p:spPr>
            <a:xfrm>
              <a:off x="1437" y="4478"/>
              <a:ext cx="15435" cy="6075"/>
            </a:xfrm>
            <a:prstGeom prst="rect">
              <a:avLst/>
            </a:prstGeom>
          </p:spPr>
        </p:pic>
        <p:pic>
          <p:nvPicPr>
            <p:cNvPr id="12" name="图片 11"/>
            <p:cNvPicPr>
              <a:picLocks noChangeAspect="1"/>
            </p:cNvPicPr>
            <p:nvPr/>
          </p:nvPicPr>
          <p:blipFill>
            <a:blip r:embed="rId2"/>
            <a:stretch>
              <a:fillRect/>
            </a:stretch>
          </p:blipFill>
          <p:spPr>
            <a:xfrm>
              <a:off x="1278" y="1988"/>
              <a:ext cx="16125" cy="2490"/>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2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6.4</a:t>
            </a:r>
            <a:r>
              <a:rPr lang="zh-CN" altLang="en-US" sz="3200" b="1">
                <a:effectLst>
                  <a:outerShdw blurRad="50800" dist="38100" dir="2700000" algn="tl" rotWithShape="0">
                    <a:prstClr val="black">
                      <a:alpha val="40000"/>
                    </a:prstClr>
                  </a:outerShdw>
                </a:effectLst>
                <a:sym typeface="+mn-ea"/>
              </a:rPr>
              <a:t>综合反馈结果</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1"/>
          <a:srcRect l="5171" t="1189" r="2499" b="52572"/>
          <a:stretch>
            <a:fillRect/>
          </a:stretch>
        </p:blipFill>
        <p:spPr>
          <a:xfrm>
            <a:off x="0" y="4177030"/>
            <a:ext cx="5975350" cy="2716530"/>
          </a:xfrm>
          <a:prstGeom prst="rect">
            <a:avLst/>
          </a:prstGeom>
        </p:spPr>
      </p:pic>
      <p:sp>
        <p:nvSpPr>
          <p:cNvPr id="8" name="文本框 7"/>
          <p:cNvSpPr txBox="1"/>
          <p:nvPr/>
        </p:nvSpPr>
        <p:spPr>
          <a:xfrm>
            <a:off x="3048000" y="3244850"/>
            <a:ext cx="6096000" cy="368300"/>
          </a:xfrm>
          <a:prstGeom prst="rect">
            <a:avLst/>
          </a:prstGeom>
          <a:noFill/>
        </p:spPr>
        <p:txBody>
          <a:bodyPr wrap="square" rtlCol="0" anchor="t">
            <a:spAutoFit/>
          </a:bodyPr>
          <a:p>
            <a:endParaRPr lang="zh-CN" altLang="en-US"/>
          </a:p>
        </p:txBody>
      </p:sp>
      <p:pic>
        <p:nvPicPr>
          <p:cNvPr id="9" name="图片 8"/>
          <p:cNvPicPr>
            <a:picLocks noChangeAspect="1"/>
          </p:cNvPicPr>
          <p:nvPr/>
        </p:nvPicPr>
        <p:blipFill>
          <a:blip r:embed="rId2"/>
          <a:stretch>
            <a:fillRect/>
          </a:stretch>
        </p:blipFill>
        <p:spPr>
          <a:xfrm>
            <a:off x="5791200" y="1045210"/>
            <a:ext cx="6119495" cy="5492115"/>
          </a:xfrm>
          <a:prstGeom prst="rect">
            <a:avLst/>
          </a:prstGeom>
        </p:spPr>
      </p:pic>
      <p:pic>
        <p:nvPicPr>
          <p:cNvPr id="11" name="图片 10"/>
          <p:cNvPicPr>
            <a:picLocks noChangeAspect="1"/>
          </p:cNvPicPr>
          <p:nvPr/>
        </p:nvPicPr>
        <p:blipFill>
          <a:blip r:embed="rId3"/>
          <a:srcRect l="1085" t="4409"/>
          <a:stretch>
            <a:fillRect/>
          </a:stretch>
        </p:blipFill>
        <p:spPr>
          <a:xfrm>
            <a:off x="0" y="949325"/>
            <a:ext cx="5589905" cy="30975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27"/>
            <a:ext cx="1808480" cy="829945"/>
          </a:xfrm>
          <a:prstGeom prst="rect">
            <a:avLst/>
          </a:prstGeom>
          <a:noFill/>
        </p:spPr>
        <p:txBody>
          <a:bodyPr wrap="none" rtlCol="0">
            <a:spAutoFit/>
          </a:bodyPr>
          <a:lstStyle/>
          <a:p>
            <a:pPr indent="0" algn="l" fontAlgn="auto">
              <a:lnSpc>
                <a:spcPct val="150000"/>
              </a:lnSpc>
            </a:pPr>
            <a:r>
              <a:rPr lang="zh-CN" sz="3200" b="1">
                <a:effectLst>
                  <a:outerShdw blurRad="50800" dist="38100" dir="2700000" algn="tl" rotWithShape="0">
                    <a:prstClr val="black">
                      <a:alpha val="40000"/>
                    </a:prstClr>
                  </a:outerShdw>
                </a:effectLst>
                <a:sym typeface="+mn-ea"/>
              </a:rPr>
              <a:t>几个思考</a:t>
            </a:r>
            <a:endParaRPr lang="zh-CN"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373380" y="1108075"/>
            <a:ext cx="5629275" cy="2443480"/>
          </a:xfrm>
          <a:prstGeom prst="rect">
            <a:avLst/>
          </a:prstGeom>
          <a:noFill/>
        </p:spPr>
        <p:txBody>
          <a:bodyPr wrap="square" rtlCol="0">
            <a:noAutofit/>
          </a:bodyPr>
          <a:p>
            <a:r>
              <a:rPr lang="zh-CN" altLang="en-US">
                <a:solidFill>
                  <a:srgbClr val="FF0000"/>
                </a:solidFill>
              </a:rPr>
              <a:t>为什么运行时间会很长？</a:t>
            </a:r>
            <a:endParaRPr lang="zh-CN" altLang="en-US">
              <a:solidFill>
                <a:srgbClr val="FF0000"/>
              </a:solidFill>
            </a:endParaRPr>
          </a:p>
          <a:p>
            <a:endParaRPr lang="zh-CN" altLang="en-US"/>
          </a:p>
          <a:p>
            <a:r>
              <a:rPr lang="en-US" altLang="zh-CN"/>
              <a:t>1.</a:t>
            </a:r>
            <a:r>
              <a:rPr lang="zh-CN" altLang="en-US"/>
              <a:t>所用方向盘角度是</a:t>
            </a:r>
            <a:r>
              <a:rPr lang="en-US" altLang="zh-CN"/>
              <a:t>.mat</a:t>
            </a:r>
            <a:r>
              <a:rPr lang="zh-CN" altLang="en-US"/>
              <a:t>形式的表格，再求微分时可能花费时间较长。</a:t>
            </a:r>
            <a:endParaRPr lang="zh-CN" altLang="en-US"/>
          </a:p>
          <a:p>
            <a:r>
              <a:rPr lang="zh-CN" altLang="en-US"/>
              <a:t>（验证</a:t>
            </a:r>
            <a:r>
              <a:rPr lang="en-US" altLang="zh-CN"/>
              <a:t> </a:t>
            </a:r>
            <a:r>
              <a:rPr lang="zh-CN" altLang="en-US"/>
              <a:t>使用</a:t>
            </a:r>
            <a:r>
              <a:rPr lang="en-US" altLang="zh-CN"/>
              <a:t>simulink</a:t>
            </a:r>
            <a:r>
              <a:rPr lang="zh-CN" altLang="en-US"/>
              <a:t>再带函数再看所用时间）</a:t>
            </a:r>
            <a:endParaRPr lang="zh-CN" altLang="en-US"/>
          </a:p>
          <a:p>
            <a:endParaRPr lang="zh-CN" altLang="en-US"/>
          </a:p>
          <a:p>
            <a:r>
              <a:rPr lang="en-US" altLang="zh-CN"/>
              <a:t>2.</a:t>
            </a:r>
            <a:r>
              <a:rPr lang="zh-CN" altLang="en-US"/>
              <a:t>模糊</a:t>
            </a:r>
            <a:r>
              <a:rPr lang="en-US" altLang="zh-CN"/>
              <a:t>pid</a:t>
            </a:r>
            <a:r>
              <a:rPr lang="zh-CN" altLang="en-US"/>
              <a:t>函数过大</a:t>
            </a:r>
            <a:endParaRPr lang="zh-CN" altLang="en-US"/>
          </a:p>
          <a:p>
            <a:r>
              <a:rPr lang="zh-CN" altLang="en-US"/>
              <a:t>（验证注释掉模糊</a:t>
            </a:r>
            <a:r>
              <a:rPr lang="en-US" altLang="zh-CN"/>
              <a:t>pid</a:t>
            </a:r>
            <a:r>
              <a:rPr lang="zh-CN" altLang="en-US"/>
              <a:t>，使用普通</a:t>
            </a:r>
            <a:r>
              <a:rPr lang="en-US" altLang="zh-CN"/>
              <a:t>pid</a:t>
            </a:r>
            <a:r>
              <a:rPr lang="zh-CN" altLang="en-US"/>
              <a:t>，时间大大缩短）</a:t>
            </a:r>
            <a:endParaRPr lang="zh-CN" altLang="en-US"/>
          </a:p>
          <a:p>
            <a:endParaRPr lang="zh-CN" altLang="en-US"/>
          </a:p>
          <a:p>
            <a:endParaRPr lang="zh-CN" altLang="en-US"/>
          </a:p>
          <a:p>
            <a:endParaRPr lang="zh-CN" altLang="en-US"/>
          </a:p>
          <a:p>
            <a:endParaRPr lang="zh-CN" altLang="en-US"/>
          </a:p>
        </p:txBody>
      </p:sp>
      <p:sp>
        <p:nvSpPr>
          <p:cNvPr id="3" name="文本框 2"/>
          <p:cNvSpPr txBox="1"/>
          <p:nvPr/>
        </p:nvSpPr>
        <p:spPr>
          <a:xfrm>
            <a:off x="373380" y="3849370"/>
            <a:ext cx="6346190" cy="2443480"/>
          </a:xfrm>
          <a:prstGeom prst="rect">
            <a:avLst/>
          </a:prstGeom>
          <a:noFill/>
        </p:spPr>
        <p:txBody>
          <a:bodyPr wrap="square" rtlCol="0">
            <a:noAutofit/>
          </a:bodyPr>
          <a:p>
            <a:r>
              <a:rPr lang="zh-CN" altLang="en-US">
                <a:solidFill>
                  <a:srgbClr val="FF0000"/>
                </a:solidFill>
              </a:rPr>
              <a:t>模糊</a:t>
            </a:r>
            <a:r>
              <a:rPr lang="en-US" altLang="zh-CN">
                <a:solidFill>
                  <a:srgbClr val="FF0000"/>
                </a:solidFill>
              </a:rPr>
              <a:t>pid</a:t>
            </a:r>
            <a:r>
              <a:rPr lang="zh-CN" altLang="en-US">
                <a:solidFill>
                  <a:srgbClr val="FF0000"/>
                </a:solidFill>
              </a:rPr>
              <a:t>的输入输出单位到底是什么？输入△</a:t>
            </a:r>
            <a:r>
              <a:rPr lang="en-US" altLang="zh-CN">
                <a:solidFill>
                  <a:srgbClr val="FF0000"/>
                </a:solidFill>
              </a:rPr>
              <a:t>Wr  </a:t>
            </a:r>
            <a:r>
              <a:rPr lang="zh-CN" altLang="en-US">
                <a:solidFill>
                  <a:srgbClr val="FF0000"/>
                </a:solidFill>
              </a:rPr>
              <a:t>输出△</a:t>
            </a:r>
            <a:r>
              <a:rPr lang="en-US" altLang="zh-CN">
                <a:solidFill>
                  <a:srgbClr val="FF0000"/>
                </a:solidFill>
              </a:rPr>
              <a:t>δ</a:t>
            </a:r>
            <a:endParaRPr lang="zh-CN" altLang="en-US">
              <a:solidFill>
                <a:srgbClr val="FF0000"/>
              </a:solidFill>
            </a:endParaRPr>
          </a:p>
          <a:p>
            <a:endParaRPr lang="zh-CN" altLang="en-US"/>
          </a:p>
          <a:p>
            <a:r>
              <a:rPr lang="zh-CN"/>
              <a:t>论文说明</a:t>
            </a:r>
            <a:r>
              <a:rPr lang="en-US" altLang="zh-CN"/>
              <a:t>Kp</a:t>
            </a:r>
            <a:r>
              <a:rPr lang="zh-CN" altLang="en-US"/>
              <a:t>的论域是</a:t>
            </a:r>
            <a:r>
              <a:rPr lang="en-US" altLang="zh-CN"/>
              <a:t>[-3,3]</a:t>
            </a:r>
            <a:endParaRPr lang="en-US" altLang="zh-CN"/>
          </a:p>
          <a:p>
            <a:endParaRPr lang="en-US" altLang="zh-CN"/>
          </a:p>
          <a:p>
            <a:r>
              <a:rPr lang="zh-CN" altLang="en-US"/>
              <a:t>横摆角速度的弧度差值在</a:t>
            </a:r>
            <a:r>
              <a:rPr lang="en-US" altLang="zh-CN"/>
              <a:t>0.2</a:t>
            </a:r>
            <a:r>
              <a:rPr lang="zh-CN" altLang="en-US"/>
              <a:t>左右</a:t>
            </a:r>
            <a:r>
              <a:rPr lang="en-US" altLang="zh-CN"/>
              <a:t> </a:t>
            </a:r>
            <a:r>
              <a:rPr lang="zh-CN" altLang="en-US"/>
              <a:t>输出为前轮转角的角度比较合理</a:t>
            </a:r>
            <a:endParaRPr lang="zh-CN" altLang="en-US"/>
          </a:p>
          <a:p>
            <a:endParaRPr lang="zh-CN" altLang="en-US"/>
          </a:p>
          <a:p>
            <a:endParaRPr lang="zh-CN" altLang="en-US"/>
          </a:p>
          <a:p>
            <a:endParaRPr lang="zh-CN" altLang="en-US"/>
          </a:p>
        </p:txBody>
      </p:sp>
      <p:sp>
        <p:nvSpPr>
          <p:cNvPr id="8" name="文本框 7"/>
          <p:cNvSpPr txBox="1"/>
          <p:nvPr/>
        </p:nvSpPr>
        <p:spPr>
          <a:xfrm>
            <a:off x="6719570" y="1188085"/>
            <a:ext cx="5367020" cy="2443480"/>
          </a:xfrm>
          <a:prstGeom prst="rect">
            <a:avLst/>
          </a:prstGeom>
          <a:noFill/>
        </p:spPr>
        <p:txBody>
          <a:bodyPr wrap="square" rtlCol="0">
            <a:noAutofit/>
          </a:bodyPr>
          <a:p>
            <a:r>
              <a:rPr lang="zh-CN" altLang="en-US">
                <a:solidFill>
                  <a:schemeClr val="tx1"/>
                </a:solidFill>
              </a:rPr>
              <a:t>为什么有些经过模糊</a:t>
            </a:r>
            <a:r>
              <a:rPr lang="en-US" altLang="zh-CN">
                <a:solidFill>
                  <a:schemeClr val="tx1"/>
                </a:solidFill>
              </a:rPr>
              <a:t>pid</a:t>
            </a:r>
            <a:r>
              <a:rPr lang="zh-CN" altLang="en-US">
                <a:solidFill>
                  <a:schemeClr val="tx1"/>
                </a:solidFill>
              </a:rPr>
              <a:t>的</a:t>
            </a:r>
            <a:r>
              <a:rPr lang="zh-CN" altLang="en-US">
                <a:solidFill>
                  <a:schemeClr val="tx1"/>
                </a:solidFill>
                <a:sym typeface="+mn-ea"/>
              </a:rPr>
              <a:t>输出△</a:t>
            </a:r>
            <a:r>
              <a:rPr lang="en-US" altLang="zh-CN">
                <a:solidFill>
                  <a:schemeClr val="tx1"/>
                </a:solidFill>
                <a:sym typeface="+mn-ea"/>
              </a:rPr>
              <a:t>δ</a:t>
            </a:r>
            <a:r>
              <a:rPr lang="zh-CN" altLang="en-US">
                <a:solidFill>
                  <a:schemeClr val="tx1"/>
                </a:solidFill>
                <a:sym typeface="+mn-ea"/>
              </a:rPr>
              <a:t>会如此大？</a:t>
            </a:r>
            <a:endParaRPr lang="zh-CN" altLang="en-US">
              <a:solidFill>
                <a:schemeClr val="tx1"/>
              </a:solidFill>
              <a:sym typeface="+mn-ea"/>
            </a:endParaRPr>
          </a:p>
          <a:p>
            <a:endParaRPr lang="zh-CN" altLang="en-US">
              <a:solidFill>
                <a:schemeClr val="tx1"/>
              </a:solidFill>
              <a:sym typeface="+mn-ea"/>
            </a:endParaRPr>
          </a:p>
          <a:p>
            <a:r>
              <a:rPr lang="zh-CN">
                <a:solidFill>
                  <a:schemeClr val="tx1"/>
                </a:solidFill>
                <a:sym typeface="+mn-ea"/>
              </a:rPr>
              <a:t>为什么加了</a:t>
            </a:r>
            <a:r>
              <a:rPr lang="en-US" altLang="zh-CN">
                <a:solidFill>
                  <a:schemeClr val="tx1"/>
                </a:solidFill>
                <a:sym typeface="+mn-ea"/>
              </a:rPr>
              <a:t>ay</a:t>
            </a:r>
            <a:r>
              <a:rPr lang="zh-CN" altLang="en-US">
                <a:solidFill>
                  <a:schemeClr val="tx1"/>
                </a:solidFill>
                <a:sym typeface="+mn-ea"/>
              </a:rPr>
              <a:t>以后波形会失真？</a:t>
            </a:r>
            <a:endParaRPr lang="zh-CN" altLang="en-US">
              <a:solidFill>
                <a:schemeClr val="tx1"/>
              </a:solidFill>
              <a:sym typeface="+mn-ea"/>
            </a:endParaRPr>
          </a:p>
          <a:p>
            <a:endParaRPr lang="zh-CN" altLang="en-US">
              <a:solidFill>
                <a:schemeClr val="tx1"/>
              </a:solidFill>
              <a:sym typeface="+mn-ea"/>
            </a:endParaRPr>
          </a:p>
          <a:p>
            <a:r>
              <a:rPr lang="zh-CN" altLang="en-US">
                <a:solidFill>
                  <a:srgbClr val="FF0000"/>
                </a:solidFill>
                <a:sym typeface="+mn-ea"/>
              </a:rPr>
              <a:t>辩证看待论文</a:t>
            </a:r>
            <a:endParaRPr lang="en-US" altLang="zh-CN">
              <a:solidFill>
                <a:srgbClr val="FF0000"/>
              </a:solidFill>
              <a:sym typeface="+mn-ea"/>
            </a:endParaRPr>
          </a:p>
          <a:p>
            <a:endParaRPr lang="zh-CN" altLang="en-US">
              <a:solidFill>
                <a:schemeClr val="tx1"/>
              </a:solidFill>
            </a:endParaRPr>
          </a:p>
          <a:p>
            <a:endParaRPr lang="zh-CN" altLang="en-US">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57600" y="2644170"/>
            <a:ext cx="4118435" cy="1569660"/>
          </a:xfrm>
          <a:prstGeom prst="rect">
            <a:avLst/>
          </a:prstGeom>
          <a:noFill/>
        </p:spPr>
        <p:txBody>
          <a:bodyPr wrap="none" rtlCol="0">
            <a:spAutoFit/>
          </a:bodyPr>
          <a:lstStyle/>
          <a:p>
            <a:r>
              <a:rPr lang="en-US" altLang="zh-CN" sz="9600" b="1" i="1">
                <a:effectLst>
                  <a:outerShdw blurRad="38100" dist="38100" dir="2700000" algn="tl">
                    <a:srgbClr val="000000">
                      <a:alpha val="43137"/>
                    </a:srgbClr>
                  </a:outerShdw>
                </a:effectLst>
              </a:rPr>
              <a:t>Thanks</a:t>
            </a:r>
            <a:endParaRPr lang="zh-CN" altLang="en-US" b="1" i="1">
              <a:effectLst>
                <a:outerShdw blurRad="38100" dist="38100" dir="2700000" algn="tl">
                  <a:srgbClr val="000000">
                    <a:alpha val="43137"/>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5747385" y="1069975"/>
            <a:ext cx="5738495" cy="5226050"/>
          </a:xfrm>
          <a:prstGeom prst="rect">
            <a:avLst/>
          </a:prstGeom>
        </p:spPr>
      </p:pic>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线控转向原理介绍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文本框 10"/>
          <p:cNvSpPr txBox="1"/>
          <p:nvPr/>
        </p:nvSpPr>
        <p:spPr>
          <a:xfrm>
            <a:off x="838200" y="949325"/>
            <a:ext cx="4144645" cy="368300"/>
          </a:xfrm>
          <a:prstGeom prst="rect">
            <a:avLst/>
          </a:prstGeom>
          <a:noFill/>
        </p:spPr>
        <p:txBody>
          <a:bodyPr wrap="square" rtlCol="0">
            <a:spAutoFit/>
          </a:bodyPr>
          <a:p>
            <a:r>
              <a:rPr lang="en-US" altLang="zh-CN">
                <a:solidFill>
                  <a:srgbClr val="FF0000"/>
                </a:solidFill>
                <a:sym typeface="+mn-ea"/>
              </a:rPr>
              <a:t> </a:t>
            </a:r>
            <a:endParaRPr lang="en-US" altLang="zh-CN">
              <a:solidFill>
                <a:srgbClr val="FF0000"/>
              </a:solidFill>
              <a:sym typeface="+mn-ea"/>
            </a:endParaRPr>
          </a:p>
        </p:txBody>
      </p:sp>
      <p:sp>
        <p:nvSpPr>
          <p:cNvPr id="12" name="文本框 11"/>
          <p:cNvSpPr txBox="1"/>
          <p:nvPr/>
        </p:nvSpPr>
        <p:spPr>
          <a:xfrm>
            <a:off x="374015" y="1069975"/>
            <a:ext cx="5648325" cy="4327525"/>
          </a:xfrm>
          <a:prstGeom prst="rect">
            <a:avLst/>
          </a:prstGeom>
          <a:noFill/>
        </p:spPr>
        <p:txBody>
          <a:bodyPr wrap="square" rtlCol="0">
            <a:noAutofit/>
          </a:bodyPr>
          <a:p>
            <a:pPr indent="457200" fontAlgn="auto">
              <a:lnSpc>
                <a:spcPct val="150000"/>
              </a:lnSpc>
            </a:pPr>
            <a:r>
              <a:rPr lang="zh-CN" altLang="en-US">
                <a:solidFill>
                  <a:srgbClr val="FF0000"/>
                </a:solidFill>
                <a:sym typeface="+mn-ea"/>
              </a:rPr>
              <a:t>如何设置变角传动比？</a:t>
            </a:r>
            <a:r>
              <a:rPr lang="en-US" altLang="zh-CN">
                <a:solidFill>
                  <a:srgbClr val="FF0000"/>
                </a:solidFill>
                <a:sym typeface="+mn-ea"/>
              </a:rPr>
              <a:t> ECU</a:t>
            </a:r>
            <a:r>
              <a:rPr lang="zh-CN" altLang="en-US">
                <a:solidFill>
                  <a:srgbClr val="FF0000"/>
                </a:solidFill>
                <a:sym typeface="+mn-ea"/>
              </a:rPr>
              <a:t>如何控制？</a:t>
            </a:r>
            <a:endParaRPr lang="zh-CN" altLang="en-US">
              <a:solidFill>
                <a:srgbClr val="FF0000"/>
              </a:solidFill>
              <a:sym typeface="+mn-ea"/>
            </a:endParaRPr>
          </a:p>
          <a:p>
            <a:pPr indent="457200" fontAlgn="auto">
              <a:lnSpc>
                <a:spcPct val="150000"/>
              </a:lnSpc>
            </a:pPr>
            <a:endParaRPr lang="zh-CN" altLang="en-US">
              <a:solidFill>
                <a:srgbClr val="FF0000"/>
              </a:solidFill>
              <a:sym typeface="+mn-ea"/>
            </a:endParaRPr>
          </a:p>
          <a:p>
            <a:pPr indent="457200" fontAlgn="auto">
              <a:lnSpc>
                <a:spcPct val="150000"/>
              </a:lnSpc>
            </a:pPr>
            <a:r>
              <a:t>ECU通过接收来自各个传感器的信号（如车速传感器、转向盘转角传感器、横摆角速度传感器等），对车辆的动态状态进行实时分析。</a:t>
            </a:r>
          </a:p>
          <a:p>
            <a:pPr indent="457200" fontAlgn="auto">
              <a:lnSpc>
                <a:spcPct val="150000"/>
              </a:lnSpc>
            </a:pPr>
            <a:r>
              <a:rPr lang="zh-CN"/>
              <a:t>设计：将变角传动比设计成</a:t>
            </a:r>
            <a:r>
              <a:rPr lang="zh-CN">
                <a:sym typeface="+mn-ea"/>
              </a:rPr>
              <a:t>车辆的实际状态（例如</a:t>
            </a:r>
            <a:r>
              <a:rPr lang="zh-CN"/>
              <a:t>横摆角速度、车速以及转向盘转角）的函数。</a:t>
            </a:r>
            <a:endParaRPr lang="zh-CN"/>
          </a:p>
          <a:p>
            <a:pPr indent="457200" fontAlgn="auto">
              <a:lnSpc>
                <a:spcPct val="150000"/>
              </a:lnSpc>
            </a:pPr>
            <a:r>
              <a:rPr lang="zh-CN"/>
              <a:t>执行：</a:t>
            </a:r>
            <a:r>
              <a:t>ECU控制电机实际上是通过控制电流或电压来实现的。当ECU发送指令给转向执行电机时，它会根据指令调整电机的电流或电压，从而产生所需的电磁转矩。这个电磁转矩进而驱动转向机构转动，实现不同的转角，从而形成了不同的传动比。</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16555" y="1615440"/>
            <a:ext cx="6096000" cy="2917190"/>
            <a:chOff x="4593" y="2544"/>
            <a:chExt cx="9600" cy="4594"/>
          </a:xfrm>
        </p:grpSpPr>
        <p:sp>
          <p:nvSpPr>
            <p:cNvPr id="7" name="文本框 6"/>
            <p:cNvSpPr txBox="1"/>
            <p:nvPr/>
          </p:nvSpPr>
          <p:spPr>
            <a:xfrm>
              <a:off x="7186" y="2544"/>
              <a:ext cx="4637" cy="919"/>
            </a:xfrm>
            <a:prstGeom prst="rect">
              <a:avLst/>
            </a:prstGeom>
            <a:noFill/>
          </p:spPr>
          <p:txBody>
            <a:bodyPr wrap="none" rtlCol="0">
              <a:spAutoFit/>
            </a:bodyPr>
            <a:p>
              <a:pPr algn="l"/>
              <a:r>
                <a:rPr lang="en-US" sz="3200" b="1">
                  <a:effectLst>
                    <a:outerShdw blurRad="50800" dist="38100" dir="2700000" algn="tl" rotWithShape="0">
                      <a:prstClr val="black">
                        <a:alpha val="40000"/>
                      </a:prstClr>
                    </a:outerShdw>
                  </a:effectLst>
                  <a:sym typeface="+mn-ea"/>
                </a:rPr>
                <a:t>2.</a:t>
              </a:r>
              <a:r>
                <a:rPr lang="zh-CN" altLang="en-US" sz="3200" b="1">
                  <a:effectLst>
                    <a:outerShdw blurRad="50800" dist="38100" dir="2700000" algn="tl" rotWithShape="0">
                      <a:prstClr val="black">
                        <a:alpha val="40000"/>
                      </a:prstClr>
                    </a:outerShdw>
                  </a:effectLst>
                  <a:sym typeface="+mn-ea"/>
                </a:rPr>
                <a:t>状态方程建模</a:t>
              </a:r>
              <a:endParaRPr lang="zh-CN" altLang="en-US" sz="3200" b="1">
                <a:effectLst>
                  <a:outerShdw blurRad="50800" dist="38100" dir="2700000" algn="tl" rotWithShape="0">
                    <a:prstClr val="black">
                      <a:alpha val="40000"/>
                    </a:prstClr>
                  </a:outerShdw>
                </a:effectLst>
              </a:endParaRPr>
            </a:p>
          </p:txBody>
        </p:sp>
        <p:sp>
          <p:nvSpPr>
            <p:cNvPr id="3" name="文本框 2"/>
            <p:cNvSpPr txBox="1"/>
            <p:nvPr/>
          </p:nvSpPr>
          <p:spPr>
            <a:xfrm>
              <a:off x="4593" y="3941"/>
              <a:ext cx="9600" cy="3197"/>
            </a:xfrm>
            <a:prstGeom prst="rect">
              <a:avLst/>
            </a:prstGeom>
            <a:noFill/>
          </p:spPr>
          <p:txBody>
            <a:bodyPr wrap="square" rtlCol="0" anchor="t">
              <a:spAutoFit/>
            </a:bodyPr>
            <a:p>
              <a:pPr indent="0" algn="ctr" fontAlgn="auto">
                <a:lnSpc>
                  <a:spcPct val="150000"/>
                </a:lnSpc>
              </a:pPr>
              <a:r>
                <a:rPr lang="en-US" altLang="zh-CN" sz="2800" b="1">
                  <a:effectLst>
                    <a:outerShdw blurRad="50800" dist="38100" dir="2700000" algn="tl" rotWithShape="0">
                      <a:prstClr val="black">
                        <a:alpha val="40000"/>
                      </a:prstClr>
                    </a:outerShdw>
                  </a:effectLst>
                  <a:sym typeface="+mn-ea"/>
                </a:rPr>
                <a:t>2.1</a:t>
              </a:r>
              <a:r>
                <a:rPr lang="zh-CN" altLang="en-US" sz="2800" b="1">
                  <a:effectLst>
                    <a:outerShdw blurRad="50800" dist="38100" dir="2700000" algn="tl" rotWithShape="0">
                      <a:prstClr val="black">
                        <a:alpha val="40000"/>
                      </a:prstClr>
                    </a:outerShdw>
                  </a:effectLst>
                  <a:sym typeface="+mn-ea"/>
                </a:rPr>
                <a:t>动态</a:t>
              </a:r>
              <a:r>
                <a:rPr lang="zh-CN" altLang="en-US" sz="2800" b="1">
                  <a:effectLst>
                    <a:outerShdw blurRad="50800" dist="38100" dir="2700000" algn="tl" rotWithShape="0">
                      <a:prstClr val="black">
                        <a:alpha val="40000"/>
                      </a:prstClr>
                    </a:outerShdw>
                  </a:effectLst>
                  <a:sym typeface="+mn-ea"/>
                </a:rPr>
                <a:t>方程建模</a:t>
              </a:r>
              <a:endParaRPr lang="zh-CN" altLang="en-US" sz="2800" b="1">
                <a:effectLst>
                  <a:outerShdw blurRad="50800" dist="38100" dir="2700000" algn="tl" rotWithShape="0">
                    <a:prstClr val="black">
                      <a:alpha val="40000"/>
                    </a:prstClr>
                  </a:outerShdw>
                </a:effectLst>
                <a:sym typeface="+mn-ea"/>
              </a:endParaRPr>
            </a:p>
            <a:p>
              <a:pPr indent="0" algn="ctr" fontAlgn="auto">
                <a:lnSpc>
                  <a:spcPct val="150000"/>
                </a:lnSpc>
              </a:pPr>
              <a:r>
                <a:rPr lang="en-US" altLang="zh-CN" sz="2800" b="1">
                  <a:effectLst>
                    <a:outerShdw blurRad="50800" dist="38100" dir="2700000" algn="tl" rotWithShape="0">
                      <a:prstClr val="black">
                        <a:alpha val="40000"/>
                      </a:prstClr>
                    </a:outerShdw>
                  </a:effectLst>
                  <a:sym typeface="+mn-ea"/>
                </a:rPr>
                <a:t>2.2</a:t>
              </a:r>
              <a:r>
                <a:rPr lang="zh-CN" altLang="en-US" sz="2800" b="1">
                  <a:effectLst>
                    <a:outerShdw blurRad="50800" dist="38100" dir="2700000" algn="tl" rotWithShape="0">
                      <a:prstClr val="black">
                        <a:alpha val="40000"/>
                      </a:prstClr>
                    </a:outerShdw>
                  </a:effectLst>
                  <a:sym typeface="+mn-ea"/>
                </a:rPr>
                <a:t>状态方程先导</a:t>
              </a:r>
              <a:endParaRPr lang="zh-CN" altLang="en-US" sz="2800" b="1">
                <a:effectLst>
                  <a:outerShdw blurRad="50800" dist="38100" dir="2700000" algn="tl" rotWithShape="0">
                    <a:prstClr val="black">
                      <a:alpha val="40000"/>
                    </a:prstClr>
                  </a:outerShdw>
                </a:effectLst>
                <a:sym typeface="+mn-ea"/>
              </a:endParaRPr>
            </a:p>
            <a:p>
              <a:pPr indent="0" algn="ctr" fontAlgn="auto">
                <a:lnSpc>
                  <a:spcPct val="150000"/>
                </a:lnSpc>
              </a:pPr>
              <a:r>
                <a:rPr lang="en-US" altLang="zh-CN" sz="2800" b="1">
                  <a:effectLst>
                    <a:outerShdw blurRad="50800" dist="38100" dir="2700000" algn="tl" rotWithShape="0">
                      <a:prstClr val="black">
                        <a:alpha val="40000"/>
                      </a:prstClr>
                    </a:outerShdw>
                  </a:effectLst>
                  <a:sym typeface="+mn-ea"/>
                </a:rPr>
                <a:t>2.3</a:t>
              </a:r>
              <a:r>
                <a:rPr lang="zh-CN" altLang="en-US" sz="2800" b="1">
                  <a:effectLst>
                    <a:outerShdw blurRad="50800" dist="38100" dir="2700000" algn="tl" rotWithShape="0">
                      <a:prstClr val="black">
                        <a:alpha val="40000"/>
                      </a:prstClr>
                    </a:outerShdw>
                  </a:effectLst>
                  <a:sym typeface="+mn-ea"/>
                </a:rPr>
                <a:t>状态方程搭建</a:t>
              </a:r>
              <a:endParaRPr lang="zh-CN" altLang="en-US" sz="2800" b="1">
                <a:effectLst>
                  <a:outerShdw blurRad="50800" dist="38100" dir="2700000" algn="tl" rotWithShape="0">
                    <a:prstClr val="black">
                      <a:alpha val="40000"/>
                    </a:prstClr>
                  </a:outerShdw>
                </a:effectLst>
                <a:sym typeface="+mn-ea"/>
              </a:endParaRP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2.1</a:t>
            </a:r>
            <a:r>
              <a:rPr lang="zh-CN" altLang="en-US" sz="3200" b="1">
                <a:effectLst>
                  <a:outerShdw blurRad="50800" dist="38100" dir="2700000" algn="tl" rotWithShape="0">
                    <a:prstClr val="black">
                      <a:alpha val="40000"/>
                    </a:prstClr>
                  </a:outerShdw>
                </a:effectLst>
                <a:sym typeface="+mn-ea"/>
              </a:rPr>
              <a:t>动态方程建模</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47320" y="1160780"/>
            <a:ext cx="5942965" cy="5508625"/>
          </a:xfrm>
          <a:prstGeom prst="rect">
            <a:avLst/>
          </a:prstGeom>
          <a:noFill/>
        </p:spPr>
        <p:txBody>
          <a:bodyPr wrap="square" rtlCol="0" anchor="t">
            <a:noAutofit/>
          </a:bodyPr>
          <a:p>
            <a:pPr indent="0" fontAlgn="auto">
              <a:lnSpc>
                <a:spcPct val="150000"/>
              </a:lnSpc>
            </a:pPr>
            <a:r>
              <a:rPr lang="zh-CN" altLang="en-US">
                <a:sym typeface="+mn-ea"/>
              </a:rPr>
              <a:t>对于两根轴组成的齿轮传动系统，主动轴（输入轴）的转速为n1，齿轮齿数为z1；从动轴（输出轴）转速为n2，齿轮齿数为z2。传动比k的定义是：</a:t>
            </a:r>
            <a:endParaRPr lang="zh-CN" altLang="en-US"/>
          </a:p>
          <a:p>
            <a:pPr indent="0" fontAlgn="auto">
              <a:lnSpc>
                <a:spcPct val="150000"/>
              </a:lnSpc>
            </a:pPr>
            <a:endParaRPr lang="zh-CN" altLang="en-US"/>
          </a:p>
          <a:p>
            <a:pPr indent="0" fontAlgn="auto">
              <a:lnSpc>
                <a:spcPct val="150000"/>
              </a:lnSpc>
            </a:pPr>
            <a:r>
              <a:rPr lang="zh-CN" altLang="en-US">
                <a:sym typeface="+mn-ea"/>
              </a:rPr>
              <a:t>k = n1 / n2</a:t>
            </a:r>
            <a:endParaRPr lang="zh-CN" altLang="en-US"/>
          </a:p>
          <a:p>
            <a:pPr indent="0" fontAlgn="auto">
              <a:lnSpc>
                <a:spcPct val="150000"/>
              </a:lnSpc>
            </a:pPr>
            <a:endParaRPr lang="zh-CN" altLang="en-US"/>
          </a:p>
          <a:p>
            <a:pPr indent="0" fontAlgn="auto">
              <a:lnSpc>
                <a:spcPct val="150000"/>
              </a:lnSpc>
            </a:pPr>
            <a:r>
              <a:rPr lang="zh-CN" altLang="en-US">
                <a:sym typeface="+mn-ea"/>
              </a:rPr>
              <a:t>同时，根据齿轮传动的原理，传动比也可以通过齿轮的齿数来计算：</a:t>
            </a:r>
            <a:endParaRPr lang="zh-CN" altLang="en-US"/>
          </a:p>
          <a:p>
            <a:pPr indent="0" fontAlgn="auto">
              <a:lnSpc>
                <a:spcPct val="150000"/>
              </a:lnSpc>
            </a:pPr>
            <a:endParaRPr lang="zh-CN" altLang="en-US"/>
          </a:p>
          <a:p>
            <a:pPr indent="0" fontAlgn="auto">
              <a:lnSpc>
                <a:spcPct val="150000"/>
              </a:lnSpc>
            </a:pPr>
            <a:r>
              <a:rPr lang="zh-CN" altLang="en-US">
                <a:sym typeface="+mn-ea"/>
              </a:rPr>
              <a:t>k = z2 / z1</a:t>
            </a:r>
            <a:endParaRPr lang="zh-CN" altLang="en-US"/>
          </a:p>
          <a:p>
            <a:pPr indent="0" fontAlgn="auto">
              <a:lnSpc>
                <a:spcPct val="150000"/>
              </a:lnSpc>
            </a:pPr>
            <a:endParaRPr lang="zh-CN" altLang="en-US"/>
          </a:p>
          <a:p>
            <a:pPr indent="0" fontAlgn="auto">
              <a:lnSpc>
                <a:spcPct val="150000"/>
              </a:lnSpc>
            </a:pPr>
            <a:r>
              <a:rPr lang="zh-CN" altLang="en-US">
                <a:sym typeface="+mn-ea"/>
              </a:rPr>
              <a:t>这两个公式是等价的，它们描述了相同的物理现象，即输入轴和输出轴之间的转速关系。</a:t>
            </a:r>
            <a:endParaRPr lang="zh-CN" altLang="en-US"/>
          </a:p>
          <a:p>
            <a:pPr indent="0" fontAlgn="auto">
              <a:lnSpc>
                <a:spcPct val="150000"/>
              </a:lnSpc>
            </a:pPr>
            <a:endParaRPr lang="zh-CN" altLang="en-US"/>
          </a:p>
          <a:p>
            <a:pPr indent="0" fontAlgn="auto">
              <a:lnSpc>
                <a:spcPct val="150000"/>
              </a:lnSpc>
            </a:pPr>
            <a:endParaRPr lang="zh-CN" altLang="en-US">
              <a:sym typeface="+mn-ea"/>
            </a:endParaRPr>
          </a:p>
        </p:txBody>
      </p:sp>
      <p:sp>
        <p:nvSpPr>
          <p:cNvPr id="3" name="文本框 2"/>
          <p:cNvSpPr txBox="1"/>
          <p:nvPr/>
        </p:nvSpPr>
        <p:spPr>
          <a:xfrm>
            <a:off x="6095365" y="1200785"/>
            <a:ext cx="6096000" cy="4519295"/>
          </a:xfrm>
          <a:prstGeom prst="rect">
            <a:avLst/>
          </a:prstGeom>
          <a:noFill/>
        </p:spPr>
        <p:txBody>
          <a:bodyPr wrap="square" rtlCol="0" anchor="t">
            <a:noAutofit/>
          </a:bodyPr>
          <a:p>
            <a:pPr indent="0" fontAlgn="auto">
              <a:lnSpc>
                <a:spcPct val="150000"/>
              </a:lnSpc>
            </a:pPr>
            <a:r>
              <a:rPr lang="zh-CN" altLang="en-US">
                <a:sym typeface="+mn-ea"/>
              </a:rPr>
              <a:t>然而，转矩与传动比之间的关系并不是反比。在齿轮传动中，转矩的传递受到多种因素的影响，包括齿轮的材料、尺寸、润滑条件以及负载情况等。因此，不能简单地将传动比与转矩视为反比关系。</a:t>
            </a:r>
            <a:endParaRPr lang="zh-CN" altLang="en-US">
              <a:sym typeface="+mn-ea"/>
            </a:endParaRPr>
          </a:p>
          <a:p>
            <a:pPr indent="0" fontAlgn="auto">
              <a:lnSpc>
                <a:spcPct val="150000"/>
              </a:lnSpc>
            </a:pPr>
            <a:endParaRPr lang="zh-CN" altLang="en-US"/>
          </a:p>
          <a:p>
            <a:pPr indent="0" fontAlgn="auto">
              <a:lnSpc>
                <a:spcPct val="150000"/>
              </a:lnSpc>
            </a:pPr>
            <a:r>
              <a:rPr lang="zh-CN" altLang="en-US">
                <a:sym typeface="+mn-ea"/>
              </a:rPr>
              <a:t>实际上，在理想的齿轮传动中，不考虑摩擦和能量损失的情况下，输入轴上的转矩与输出轴上的转矩之间应该满足以下关系：</a:t>
            </a:r>
            <a:endParaRPr lang="zh-CN" altLang="en-US"/>
          </a:p>
          <a:p>
            <a:pPr indent="0" fontAlgn="auto">
              <a:lnSpc>
                <a:spcPct val="150000"/>
              </a:lnSpc>
            </a:pPr>
            <a:r>
              <a:rPr lang="zh-CN" altLang="en-US">
                <a:sym typeface="+mn-ea"/>
              </a:rPr>
              <a:t>T1 * n1 = T2 * n2（</a:t>
            </a:r>
            <a:r>
              <a:rPr lang="en-US" altLang="zh-CN">
                <a:sym typeface="+mn-ea"/>
              </a:rPr>
              <a:t>P1=P2</a:t>
            </a:r>
            <a:r>
              <a:rPr lang="zh-CN" altLang="en-US">
                <a:sym typeface="+mn-ea"/>
              </a:rPr>
              <a:t>）</a:t>
            </a:r>
            <a:endParaRPr lang="zh-CN" altLang="en-US">
              <a:sym typeface="+mn-ea"/>
            </a:endParaRPr>
          </a:p>
          <a:p>
            <a:pPr indent="0" fontAlgn="auto">
              <a:lnSpc>
                <a:spcPct val="150000"/>
              </a:lnSpc>
            </a:pPr>
            <a:r>
              <a:rPr lang="zh-CN" altLang="en-US">
                <a:sym typeface="+mn-ea"/>
              </a:rPr>
              <a:t>k = n1 / n2</a:t>
            </a:r>
            <a:r>
              <a:rPr lang="en-US" altLang="zh-CN">
                <a:sym typeface="+mn-ea"/>
              </a:rPr>
              <a:t>=</a:t>
            </a:r>
            <a:r>
              <a:rPr lang="zh-CN" altLang="en-US">
                <a:sym typeface="+mn-ea"/>
              </a:rPr>
              <a:t>T2</a:t>
            </a:r>
            <a:r>
              <a:rPr lang="en-US" altLang="zh-CN">
                <a:sym typeface="+mn-ea"/>
              </a:rPr>
              <a:t>/</a:t>
            </a:r>
            <a:r>
              <a:rPr lang="zh-CN" altLang="en-US">
                <a:sym typeface="+mn-ea"/>
              </a:rPr>
              <a:t>T1 </a:t>
            </a:r>
            <a:endParaRPr lang="zh-CN" altLang="en-US"/>
          </a:p>
          <a:p>
            <a:pPr indent="0" fontAlgn="auto">
              <a:lnSpc>
                <a:spcPct val="150000"/>
              </a:lnSpc>
            </a:pPr>
            <a:endParaRPr lang="zh-CN" altLang="en-US">
              <a:sym typeface="+mn-ea"/>
            </a:endParaRPr>
          </a:p>
        </p:txBody>
      </p:sp>
      <p:cxnSp>
        <p:nvCxnSpPr>
          <p:cNvPr id="13" name="直接连接符 12"/>
          <p:cNvCxnSpPr/>
          <p:nvPr/>
        </p:nvCxnSpPr>
        <p:spPr>
          <a:xfrm flipH="1">
            <a:off x="6090065" y="889420"/>
            <a:ext cx="5080" cy="5992495"/>
          </a:xfrm>
          <a:prstGeom prst="line">
            <a:avLst/>
          </a:prstGeom>
          <a:ln w="50800" cmpd="thickThin">
            <a:gradFill flip="none" rotWithShape="1">
              <a:gsLst>
                <a:gs pos="0">
                  <a:schemeClr val="tx1"/>
                </a:gs>
                <a:gs pos="81000">
                  <a:schemeClr val="tx1">
                    <a:lumMod val="75000"/>
                    <a:lumOff val="25000"/>
                  </a:schemeClr>
                </a:gs>
                <a:gs pos="89000">
                  <a:schemeClr val="tx1">
                    <a:lumMod val="50000"/>
                    <a:lumOff val="50000"/>
                  </a:schemeClr>
                </a:gs>
                <a:gs pos="100000">
                  <a:schemeClr val="tx1">
                    <a:lumMod val="50000"/>
                    <a:lumOff val="50000"/>
                  </a:schemeClr>
                </a:gs>
              </a:gsLst>
              <a:lin ang="1620000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95365" y="5912485"/>
            <a:ext cx="6096000" cy="645160"/>
          </a:xfrm>
          <a:prstGeom prst="rect">
            <a:avLst/>
          </a:prstGeom>
          <a:noFill/>
        </p:spPr>
        <p:txBody>
          <a:bodyPr wrap="square" rtlCol="0" anchor="t">
            <a:spAutoFit/>
          </a:bodyPr>
          <a:p>
            <a:r>
              <a:rPr lang="zh-CN" altLang="en-US"/>
              <a:t>T=9550P/n，其中，T是扭矩，单位为N·m；P是功率，单位为kW；n是转速，单位为rpm（每分钟转数）</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7224" t="3259"/>
          <a:stretch>
            <a:fillRect/>
          </a:stretch>
        </p:blipFill>
        <p:spPr>
          <a:xfrm>
            <a:off x="0" y="2147570"/>
            <a:ext cx="5317490" cy="3317240"/>
          </a:xfrm>
          <a:prstGeom prst="rect">
            <a:avLst/>
          </a:prstGeom>
        </p:spPr>
      </p:pic>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2.1</a:t>
            </a:r>
            <a:r>
              <a:rPr lang="zh-CN" altLang="en-US" sz="3200" b="1">
                <a:effectLst>
                  <a:outerShdw blurRad="50800" dist="38100" dir="2700000" algn="tl" rotWithShape="0">
                    <a:prstClr val="black">
                      <a:alpha val="40000"/>
                    </a:prstClr>
                  </a:outerShdw>
                </a:effectLst>
                <a:sym typeface="+mn-ea"/>
              </a:rPr>
              <a:t>动态方程建模</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198755" y="889635"/>
            <a:ext cx="7712075" cy="368300"/>
          </a:xfrm>
          <a:prstGeom prst="rect">
            <a:avLst/>
          </a:prstGeom>
          <a:noFill/>
        </p:spPr>
        <p:txBody>
          <a:bodyPr wrap="square" rtlCol="0" anchor="t">
            <a:spAutoFit/>
          </a:bodyPr>
          <a:p>
            <a:r>
              <a:rPr lang="zh-CN" altLang="en-US"/>
              <a:t>转向执行总成主要由齿轮齿条机构、转向组件以及转向执行电机等构成。</a:t>
            </a:r>
            <a:endParaRPr lang="zh-CN" altLang="en-US"/>
          </a:p>
        </p:txBody>
      </p:sp>
      <p:sp>
        <p:nvSpPr>
          <p:cNvPr id="10" name="文本框 9"/>
          <p:cNvSpPr txBox="1"/>
          <p:nvPr/>
        </p:nvSpPr>
        <p:spPr>
          <a:xfrm>
            <a:off x="198755" y="1274445"/>
            <a:ext cx="11536045" cy="885825"/>
          </a:xfrm>
          <a:prstGeom prst="rect">
            <a:avLst/>
          </a:prstGeom>
          <a:noFill/>
        </p:spPr>
        <p:txBody>
          <a:bodyPr wrap="square" rtlCol="0" anchor="t">
            <a:noAutofit/>
          </a:bodyPr>
          <a:p>
            <a:pPr indent="0" fontAlgn="auto">
              <a:lnSpc>
                <a:spcPct val="150000"/>
              </a:lnSpc>
            </a:pPr>
            <a:r>
              <a:rPr lang="zh-CN" altLang="en-US"/>
              <a:t>转向电机提供的转矩有两个去向，一部分被电机自身固有的转动惯量、阻尼所消耗，其余的部分经过减速机构的减速增矩，经由转向器传递给齿轮齿条机构，驱动车轮转向。</a:t>
            </a:r>
            <a:r>
              <a:rPr lang="zh-CN" altLang="en-US">
                <a:sym typeface="+mn-ea"/>
              </a:rPr>
              <a:t>可以得到其动力学方程：</a:t>
            </a:r>
            <a:endParaRPr lang="zh-CN" altLang="en-US"/>
          </a:p>
          <a:p>
            <a:pPr indent="0" fontAlgn="auto">
              <a:lnSpc>
                <a:spcPct val="150000"/>
              </a:lnSpc>
            </a:pPr>
            <a:endParaRPr lang="zh-CN" altLang="en-US"/>
          </a:p>
          <a:p>
            <a:pPr indent="0" fontAlgn="auto">
              <a:lnSpc>
                <a:spcPct val="150000"/>
              </a:lnSpc>
            </a:pPr>
            <a:endParaRPr lang="zh-CN" altLang="en-US"/>
          </a:p>
        </p:txBody>
      </p:sp>
      <p:pic>
        <p:nvPicPr>
          <p:cNvPr id="15" name="图片 14"/>
          <p:cNvPicPr>
            <a:picLocks noChangeAspect="1"/>
          </p:cNvPicPr>
          <p:nvPr/>
        </p:nvPicPr>
        <p:blipFill>
          <a:blip r:embed="rId2"/>
          <a:stretch>
            <a:fillRect/>
          </a:stretch>
        </p:blipFill>
        <p:spPr>
          <a:xfrm>
            <a:off x="198755" y="5318125"/>
            <a:ext cx="10345420" cy="1295400"/>
          </a:xfrm>
          <a:prstGeom prst="rect">
            <a:avLst/>
          </a:prstGeom>
        </p:spPr>
      </p:pic>
      <p:pic>
        <p:nvPicPr>
          <p:cNvPr id="17" name="图片 16"/>
          <p:cNvPicPr>
            <a:picLocks noChangeAspect="1"/>
          </p:cNvPicPr>
          <p:nvPr/>
        </p:nvPicPr>
        <p:blipFill>
          <a:blip r:embed="rId3"/>
          <a:stretch>
            <a:fillRect/>
          </a:stretch>
        </p:blipFill>
        <p:spPr>
          <a:xfrm>
            <a:off x="8714740" y="6137275"/>
            <a:ext cx="781050" cy="476250"/>
          </a:xfrm>
          <a:prstGeom prst="rect">
            <a:avLst/>
          </a:prstGeom>
        </p:spPr>
      </p:pic>
      <p:pic>
        <p:nvPicPr>
          <p:cNvPr id="18" name="图片 17"/>
          <p:cNvPicPr>
            <a:picLocks noChangeAspect="1"/>
          </p:cNvPicPr>
          <p:nvPr/>
        </p:nvPicPr>
        <p:blipFill>
          <a:blip r:embed="rId4"/>
          <a:stretch>
            <a:fillRect/>
          </a:stretch>
        </p:blipFill>
        <p:spPr>
          <a:xfrm>
            <a:off x="9209405" y="6042025"/>
            <a:ext cx="2638425" cy="571500"/>
          </a:xfrm>
          <a:prstGeom prst="rect">
            <a:avLst/>
          </a:prstGeom>
        </p:spPr>
      </p:pic>
      <p:sp>
        <p:nvSpPr>
          <p:cNvPr id="19" name="文本框 18"/>
          <p:cNvSpPr txBox="1"/>
          <p:nvPr/>
        </p:nvSpPr>
        <p:spPr>
          <a:xfrm>
            <a:off x="9148445" y="1718945"/>
            <a:ext cx="5540375" cy="3830955"/>
          </a:xfrm>
          <a:prstGeom prst="rect">
            <a:avLst/>
          </a:prstGeom>
          <a:noFill/>
        </p:spPr>
        <p:txBody>
          <a:bodyPr wrap="square" rtlCol="0" anchor="t">
            <a:spAutoFit/>
          </a:bodyPr>
          <a:p>
            <a:pPr indent="0" fontAlgn="auto">
              <a:lnSpc>
                <a:spcPct val="150000"/>
              </a:lnSpc>
            </a:pPr>
            <a:r>
              <a:rPr lang="zh-CN" altLang="en-US">
                <a:sym typeface="+mn-ea"/>
              </a:rPr>
              <a:t>rp：小齿轮分度圆半径</a:t>
            </a:r>
            <a:endParaRPr lang="zh-CN" altLang="en-US"/>
          </a:p>
          <a:p>
            <a:pPr indent="0" fontAlgn="auto">
              <a:lnSpc>
                <a:spcPct val="150000"/>
              </a:lnSpc>
            </a:pPr>
            <a:r>
              <a:rPr lang="zh-CN" altLang="en-US"/>
              <a:t>Jfm：转向电机转动惯量</a:t>
            </a:r>
            <a:endParaRPr lang="zh-CN" altLang="en-US"/>
          </a:p>
          <a:p>
            <a:pPr indent="0" fontAlgn="auto">
              <a:lnSpc>
                <a:spcPct val="150000"/>
              </a:lnSpc>
            </a:pPr>
            <a:r>
              <a:rPr lang="zh-CN" altLang="en-US"/>
              <a:t>Bfm：转向电机阻尼系数</a:t>
            </a:r>
            <a:endParaRPr lang="zh-CN" altLang="en-US"/>
          </a:p>
          <a:p>
            <a:pPr indent="0" fontAlgn="auto">
              <a:lnSpc>
                <a:spcPct val="150000"/>
              </a:lnSpc>
            </a:pPr>
            <a:r>
              <a:rPr lang="zh-CN" altLang="en-US"/>
              <a:t>Kfc：转向电机轴扭转刚度</a:t>
            </a:r>
            <a:endParaRPr lang="zh-CN" altLang="en-US"/>
          </a:p>
          <a:p>
            <a:pPr indent="0" fontAlgn="auto">
              <a:lnSpc>
                <a:spcPct val="150000"/>
              </a:lnSpc>
            </a:pPr>
            <a:r>
              <a:rPr lang="zh-CN" altLang="en-US"/>
              <a:t>gfm：转向电机减速器减速比</a:t>
            </a:r>
            <a:endParaRPr lang="zh-CN" altLang="en-US"/>
          </a:p>
          <a:p>
            <a:pPr indent="0" fontAlgn="auto">
              <a:lnSpc>
                <a:spcPct val="150000"/>
              </a:lnSpc>
            </a:pPr>
            <a:r>
              <a:rPr lang="zh-CN" altLang="en-US"/>
              <a:t>Rfa：转向电机电阻</a:t>
            </a:r>
            <a:endParaRPr lang="zh-CN" altLang="en-US"/>
          </a:p>
          <a:p>
            <a:pPr indent="0" fontAlgn="auto">
              <a:lnSpc>
                <a:spcPct val="150000"/>
              </a:lnSpc>
            </a:pPr>
            <a:r>
              <a:rPr lang="zh-CN" altLang="en-US"/>
              <a:t>Lfa：转向电机电感</a:t>
            </a:r>
            <a:endParaRPr lang="zh-CN" altLang="en-US"/>
          </a:p>
          <a:p>
            <a:pPr indent="0" fontAlgn="auto">
              <a:lnSpc>
                <a:spcPct val="150000"/>
              </a:lnSpc>
            </a:pPr>
            <a:r>
              <a:rPr lang="zh-CN" altLang="en-US"/>
              <a:t>Kfe：转向电机反电动势</a:t>
            </a:r>
            <a:endParaRPr lang="zh-CN" altLang="en-US"/>
          </a:p>
          <a:p>
            <a:pPr indent="0" fontAlgn="auto">
              <a:lnSpc>
                <a:spcPct val="150000"/>
              </a:lnSpc>
            </a:pPr>
            <a:r>
              <a:rPr lang="zh-CN" altLang="en-US"/>
              <a:t>Kft：转向电机电磁力矩系数</a:t>
            </a:r>
            <a:endParaRPr lang="zh-CN" altLang="en-US"/>
          </a:p>
        </p:txBody>
      </p:sp>
      <p:grpSp>
        <p:nvGrpSpPr>
          <p:cNvPr id="24" name="组合 23"/>
          <p:cNvGrpSpPr/>
          <p:nvPr/>
        </p:nvGrpSpPr>
        <p:grpSpPr>
          <a:xfrm>
            <a:off x="4800600" y="2309495"/>
            <a:ext cx="4462780" cy="2635250"/>
            <a:chOff x="7560" y="3637"/>
            <a:chExt cx="7028" cy="4150"/>
          </a:xfrm>
        </p:grpSpPr>
        <p:grpSp>
          <p:nvGrpSpPr>
            <p:cNvPr id="20" name="组合 19"/>
            <p:cNvGrpSpPr/>
            <p:nvPr/>
          </p:nvGrpSpPr>
          <p:grpSpPr>
            <a:xfrm>
              <a:off x="7560" y="5433"/>
              <a:ext cx="7028" cy="2354"/>
              <a:chOff x="8159" y="5599"/>
              <a:chExt cx="7028" cy="2354"/>
            </a:xfrm>
          </p:grpSpPr>
          <p:pic>
            <p:nvPicPr>
              <p:cNvPr id="11" name="图片 10"/>
              <p:cNvPicPr>
                <a:picLocks noChangeAspect="1"/>
              </p:cNvPicPr>
              <p:nvPr/>
            </p:nvPicPr>
            <p:blipFill>
              <a:blip r:embed="rId5"/>
              <a:stretch>
                <a:fillRect/>
              </a:stretch>
            </p:blipFill>
            <p:spPr>
              <a:xfrm>
                <a:off x="8159" y="6378"/>
                <a:ext cx="5925" cy="1575"/>
              </a:xfrm>
              <a:prstGeom prst="rect">
                <a:avLst/>
              </a:prstGeom>
            </p:spPr>
          </p:pic>
          <p:sp>
            <p:nvSpPr>
              <p:cNvPr id="12" name="文本框 11"/>
              <p:cNvSpPr txBox="1"/>
              <p:nvPr/>
            </p:nvSpPr>
            <p:spPr>
              <a:xfrm>
                <a:off x="8591" y="5599"/>
                <a:ext cx="6596" cy="580"/>
              </a:xfrm>
              <a:prstGeom prst="rect">
                <a:avLst/>
              </a:prstGeom>
              <a:noFill/>
            </p:spPr>
            <p:txBody>
              <a:bodyPr wrap="square" rtlCol="0" anchor="t">
                <a:spAutoFit/>
              </a:bodyPr>
              <a:p>
                <a:r>
                  <a:rPr lang="zh-CN" altLang="en-US"/>
                  <a:t>电机电学平衡方程及电机电磁力矩方程</a:t>
                </a:r>
                <a:endParaRPr lang="zh-CN" altLang="en-US"/>
              </a:p>
            </p:txBody>
          </p:sp>
        </p:grpSp>
        <p:pic>
          <p:nvPicPr>
            <p:cNvPr id="23" name="图片 22"/>
            <p:cNvPicPr>
              <a:picLocks noChangeAspect="1"/>
            </p:cNvPicPr>
            <p:nvPr/>
          </p:nvPicPr>
          <p:blipFill>
            <a:blip r:embed="rId6"/>
            <a:stretch>
              <a:fillRect/>
            </a:stretch>
          </p:blipFill>
          <p:spPr>
            <a:xfrm>
              <a:off x="7905" y="3637"/>
              <a:ext cx="5235" cy="1560"/>
            </a:xfrm>
            <a:prstGeom prst="rect">
              <a:avLst/>
            </a:prstGeom>
          </p:spPr>
        </p:pic>
      </p:grpSp>
      <p:sp>
        <p:nvSpPr>
          <p:cNvPr id="25" name="文本框 24"/>
          <p:cNvSpPr txBox="1"/>
          <p:nvPr/>
        </p:nvSpPr>
        <p:spPr>
          <a:xfrm>
            <a:off x="9148445" y="147320"/>
            <a:ext cx="2722245" cy="583565"/>
          </a:xfrm>
          <a:prstGeom prst="rect">
            <a:avLst/>
          </a:prstGeom>
          <a:noFill/>
        </p:spPr>
        <p:txBody>
          <a:bodyPr wrap="square" rtlCol="0" anchor="t">
            <a:spAutoFit/>
          </a:bodyPr>
          <a:p>
            <a:r>
              <a:rPr lang="zh-CN" sz="3200" b="1">
                <a:effectLst>
                  <a:outerShdw blurRad="50800" dist="38100" dir="2700000" algn="tl" rotWithShape="0">
                    <a:prstClr val="black">
                      <a:alpha val="40000"/>
                    </a:prstClr>
                  </a:outerShdw>
                </a:effectLst>
                <a:sym typeface="+mn-ea"/>
              </a:rPr>
              <a:t>转向电机模型</a:t>
            </a:r>
            <a:endParaRPr lang="zh-CN" sz="3200" b="1">
              <a:effectLst>
                <a:outerShdw blurRad="50800" dist="38100" dir="2700000" algn="tl" rotWithShape="0">
                  <a:prstClr val="black">
                    <a:alpha val="40000"/>
                  </a:prstClr>
                </a:outerShdw>
              </a:effectLst>
              <a:sym typeface="+mn-ea"/>
            </a:endParaRPr>
          </a:p>
        </p:txBody>
      </p:sp>
    </p:spTree>
  </p:cSld>
  <p:clrMapOvr>
    <a:masterClrMapping/>
  </p:clrMapOvr>
</p:sld>
</file>

<file path=ppt/tags/tag1.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diag"/>
  <p:tag name="KSO_WM_SLIDE_SIZE" val="557.569*365.829"/>
  <p:tag name="KSO_WM_SLIDE_POSITION" val="339.587*102.95"/>
  <p:tag name="KSO_WM_TEMPLATE_INDEX" val="20233230"/>
  <p:tag name="KSO_WM_TEMPLATE_SUBCATEGORY" val="0"/>
  <p:tag name="KSO_WM_SLIDE_INDEX" val="1"/>
  <p:tag name="KSO_WM_TAG_VERSION" val="3.0"/>
  <p:tag name="KSO_WM_SLIDE_ID" val="custom20233230_1"/>
  <p:tag name="KSO_WM_SLIDE_ITEM_CNT" val="4"/>
</p:tagLst>
</file>

<file path=ppt/tags/tag2.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diag"/>
  <p:tag name="KSO_WM_SLIDE_SIZE" val="557.569*365.829"/>
  <p:tag name="KSO_WM_SLIDE_POSITION" val="339.587*102.95"/>
  <p:tag name="KSO_WM_TEMPLATE_INDEX" val="20233230"/>
  <p:tag name="KSO_WM_TEMPLATE_SUBCATEGORY" val="0"/>
  <p:tag name="KSO_WM_SLIDE_INDEX" val="1"/>
  <p:tag name="KSO_WM_TAG_VERSION" val="3.0"/>
  <p:tag name="KSO_WM_SLIDE_ID" val="custom20233230_1"/>
  <p:tag name="KSO_WM_SLIDE_ITEM_CNT" val="4"/>
</p:tagLst>
</file>

<file path=ppt/tags/tag3.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diag"/>
  <p:tag name="KSO_WM_SLIDE_SIZE" val="557.569*365.829"/>
  <p:tag name="KSO_WM_SLIDE_POSITION" val="339.587*102.95"/>
  <p:tag name="KSO_WM_TEMPLATE_INDEX" val="20233230"/>
  <p:tag name="KSO_WM_TEMPLATE_SUBCATEGORY" val="0"/>
  <p:tag name="KSO_WM_SLIDE_INDEX" val="1"/>
  <p:tag name="KSO_WM_TAG_VERSION" val="3.0"/>
  <p:tag name="KSO_WM_SLIDE_ID" val="custom20233230_1"/>
  <p:tag name="KSO_WM_SLIDE_ITEM_CNT" val="4"/>
</p:tagLst>
</file>

<file path=ppt/tags/tag4.xml><?xml version="1.0" encoding="utf-8"?>
<p:tagLst xmlns:p="http://schemas.openxmlformats.org/presentationml/2006/main">
  <p:tag name="commondata" val="eyJoZGlkIjoiNzM2ZTNmNmU2OGE0NzAyMzA4NGNkMzJhY2I0OGQzMW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9447</Words>
  <Application>WPS 演示</Application>
  <PresentationFormat>宽屏</PresentationFormat>
  <Paragraphs>694</Paragraphs>
  <Slides>54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54</vt:i4>
      </vt:variant>
    </vt:vector>
  </HeadingPairs>
  <TitlesOfParts>
    <vt:vector size="65" baseType="lpstr">
      <vt:lpstr>Arial</vt:lpstr>
      <vt:lpstr>宋体</vt:lpstr>
      <vt:lpstr>Wingdings</vt:lpstr>
      <vt:lpstr>Söhne</vt:lpstr>
      <vt:lpstr>等线</vt:lpstr>
      <vt:lpstr>微软雅黑</vt:lpstr>
      <vt:lpstr>Arial Unicode MS</vt:lpstr>
      <vt:lpstr>等线 Light</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少杰</dc:creator>
  <cp:lastModifiedBy>柚花离海</cp:lastModifiedBy>
  <cp:revision>134</cp:revision>
  <dcterms:created xsi:type="dcterms:W3CDTF">2022-07-26T06:15:00Z</dcterms:created>
  <dcterms:modified xsi:type="dcterms:W3CDTF">2024-06-26T04:12:26Z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A777DBE603464D3DAC5410A56AB2F234_13</vt:lpwstr>
  </property>
  <property fmtid="{D5CDD505-2E9C-101B-9397-08002B2CF9AE}" pid="3" name="KSOProductBuildVer">
    <vt:lpwstr>2052-12.1.0.17133</vt:lpwstr>
  </property>
</Properties>
</file>